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73"/>
  </p:notesMasterIdLst>
  <p:sldIdLst>
    <p:sldId id="256" r:id="rId2"/>
    <p:sldId id="257" r:id="rId3"/>
    <p:sldId id="300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62" r:id="rId17"/>
    <p:sldId id="345" r:id="rId18"/>
    <p:sldId id="359" r:id="rId19"/>
    <p:sldId id="305" r:id="rId20"/>
    <p:sldId id="358" r:id="rId21"/>
    <p:sldId id="360" r:id="rId22"/>
    <p:sldId id="361" r:id="rId23"/>
    <p:sldId id="363" r:id="rId24"/>
    <p:sldId id="364" r:id="rId25"/>
    <p:sldId id="365" r:id="rId26"/>
    <p:sldId id="366" r:id="rId27"/>
    <p:sldId id="302" r:id="rId28"/>
    <p:sldId id="367" r:id="rId29"/>
    <p:sldId id="258" r:id="rId30"/>
    <p:sldId id="260" r:id="rId31"/>
    <p:sldId id="262" r:id="rId32"/>
    <p:sldId id="265" r:id="rId33"/>
    <p:sldId id="263" r:id="rId34"/>
    <p:sldId id="273" r:id="rId35"/>
    <p:sldId id="274" r:id="rId36"/>
    <p:sldId id="272" r:id="rId37"/>
    <p:sldId id="276" r:id="rId38"/>
    <p:sldId id="284" r:id="rId39"/>
    <p:sldId id="286" r:id="rId40"/>
    <p:sldId id="290" r:id="rId41"/>
    <p:sldId id="291" r:id="rId42"/>
    <p:sldId id="293" r:id="rId43"/>
    <p:sldId id="298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4" autoAdjust="0"/>
    <p:restoredTop sz="94660"/>
  </p:normalViewPr>
  <p:slideViewPr>
    <p:cSldViewPr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28C1D-1051-41F9-9590-B40E0D810D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17DCC87-FC75-4B79-A552-4E05548F64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COMUNICACIÓN</a:t>
          </a:r>
          <a:endParaRPr kumimoji="0" 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B4795AC-A292-44D1-9381-212F06F7BF6B}" type="parTrans" cxnId="{10CA2357-43E2-4681-B0E1-0F61B1FE5726}">
      <dgm:prSet/>
      <dgm:spPr/>
    </dgm:pt>
    <dgm:pt modelId="{5C84A718-6068-4742-9253-66C9BB067D62}" type="sibTrans" cxnId="{10CA2357-43E2-4681-B0E1-0F61B1FE5726}">
      <dgm:prSet/>
      <dgm:spPr/>
    </dgm:pt>
    <dgm:pt modelId="{5CA803AC-57A5-43C4-97B8-7D8F8C0501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VERBAL</a:t>
          </a:r>
          <a:endParaRPr kumimoji="0" 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760B4A9C-7BBE-4192-8C5B-A25963648845}" type="parTrans" cxnId="{0DD068F4-4FF8-445F-9558-9321D19C10EE}">
      <dgm:prSet/>
      <dgm:spPr/>
    </dgm:pt>
    <dgm:pt modelId="{0A0EA183-215F-4D35-907C-A530E97BC642}" type="sibTrans" cxnId="{0DD068F4-4FF8-445F-9558-9321D19C10EE}">
      <dgm:prSet/>
      <dgm:spPr/>
    </dgm:pt>
    <dgm:pt modelId="{09A36EB3-568E-42D8-BC0F-76F55FE420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Lenguaje articulado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(palabras orales 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escritas)</a:t>
          </a:r>
          <a:endParaRPr kumimoji="0" 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AE743FAF-6D28-432C-BFB6-265357AE139F}" type="parTrans" cxnId="{6438EBD5-1026-4D9F-BA71-A3A7297CE6C8}">
      <dgm:prSet/>
      <dgm:spPr/>
    </dgm:pt>
    <dgm:pt modelId="{F246B9AD-405E-4759-B11C-8B107F4B5F92}" type="sibTrans" cxnId="{6438EBD5-1026-4D9F-BA71-A3A7297CE6C8}">
      <dgm:prSet/>
      <dgm:spPr/>
    </dgm:pt>
    <dgm:pt modelId="{FFB98A34-F071-4401-A2BD-4A96562B7D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NO VERBAL</a:t>
          </a:r>
          <a:endParaRPr kumimoji="0" 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060BBB8-CF9D-4689-854C-6976D4142980}" type="parTrans" cxnId="{70FF793A-3896-4F76-BD80-9CD6567CCDC2}">
      <dgm:prSet/>
      <dgm:spPr/>
    </dgm:pt>
    <dgm:pt modelId="{67E9A543-409F-4E3E-BFAE-00749499439E}" type="sibTrans" cxnId="{70FF793A-3896-4F76-BD80-9CD6567CCDC2}">
      <dgm:prSet/>
      <dgm:spPr/>
    </dgm:pt>
    <dgm:pt modelId="{542090F6-39D3-41EA-B4EB-C7733EC402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Sin lenguaje articulado</a:t>
          </a:r>
          <a:endParaRPr kumimoji="0" 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8C07B9AD-894F-49BF-BAF2-06184FCAFD11}" type="parTrans" cxnId="{32FA5206-8D39-49B0-BE8B-01AC249F825A}">
      <dgm:prSet/>
      <dgm:spPr/>
    </dgm:pt>
    <dgm:pt modelId="{F041720E-781B-447F-B57D-2C9D8B012A9C}" type="sibTrans" cxnId="{32FA5206-8D39-49B0-BE8B-01AC249F825A}">
      <dgm:prSet/>
      <dgm:spPr/>
    </dgm:pt>
    <dgm:pt modelId="{F002DEC6-9484-44EE-8FC0-4FAAED7B08A7}" type="pres">
      <dgm:prSet presAssocID="{55328C1D-1051-41F9-9590-B40E0D810D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243841-A0E6-4D0B-8AFC-6B77C5E7EAEB}" type="pres">
      <dgm:prSet presAssocID="{717DCC87-FC75-4B79-A552-4E05548F6458}" presName="hierRoot1" presStyleCnt="0">
        <dgm:presLayoutVars>
          <dgm:hierBranch/>
        </dgm:presLayoutVars>
      </dgm:prSet>
      <dgm:spPr/>
    </dgm:pt>
    <dgm:pt modelId="{653FB917-38BB-46F3-8329-C7668E2F02E4}" type="pres">
      <dgm:prSet presAssocID="{717DCC87-FC75-4B79-A552-4E05548F6458}" presName="rootComposite1" presStyleCnt="0"/>
      <dgm:spPr/>
    </dgm:pt>
    <dgm:pt modelId="{DD43FCE7-792B-419E-AD95-EC93F7E255FA}" type="pres">
      <dgm:prSet presAssocID="{717DCC87-FC75-4B79-A552-4E05548F6458}" presName="rootText1" presStyleLbl="node0" presStyleIdx="0" presStyleCnt="1">
        <dgm:presLayoutVars>
          <dgm:chPref val="3"/>
        </dgm:presLayoutVars>
      </dgm:prSet>
      <dgm:spPr/>
    </dgm:pt>
    <dgm:pt modelId="{300DB529-6A55-49F9-91BB-D264FF4799E9}" type="pres">
      <dgm:prSet presAssocID="{717DCC87-FC75-4B79-A552-4E05548F6458}" presName="rootConnector1" presStyleLbl="node1" presStyleIdx="0" presStyleCnt="0"/>
      <dgm:spPr/>
    </dgm:pt>
    <dgm:pt modelId="{FB38512D-9281-4215-A2E3-3F68198E0D11}" type="pres">
      <dgm:prSet presAssocID="{717DCC87-FC75-4B79-A552-4E05548F6458}" presName="hierChild2" presStyleCnt="0"/>
      <dgm:spPr/>
    </dgm:pt>
    <dgm:pt modelId="{C17EA97D-8933-49BA-B793-3856C3D92C53}" type="pres">
      <dgm:prSet presAssocID="{760B4A9C-7BBE-4192-8C5B-A25963648845}" presName="Name35" presStyleLbl="parChTrans1D2" presStyleIdx="0" presStyleCnt="2"/>
      <dgm:spPr/>
    </dgm:pt>
    <dgm:pt modelId="{D225A779-3590-41FE-A246-ED71BC61F22F}" type="pres">
      <dgm:prSet presAssocID="{5CA803AC-57A5-43C4-97B8-7D8F8C0501CB}" presName="hierRoot2" presStyleCnt="0">
        <dgm:presLayoutVars>
          <dgm:hierBranch/>
        </dgm:presLayoutVars>
      </dgm:prSet>
      <dgm:spPr/>
    </dgm:pt>
    <dgm:pt modelId="{1CA9EAD0-6D3F-42B3-AC0E-C008EE289F49}" type="pres">
      <dgm:prSet presAssocID="{5CA803AC-57A5-43C4-97B8-7D8F8C0501CB}" presName="rootComposite" presStyleCnt="0"/>
      <dgm:spPr/>
    </dgm:pt>
    <dgm:pt modelId="{EA0F2306-B824-416F-8922-1AE6DF363154}" type="pres">
      <dgm:prSet presAssocID="{5CA803AC-57A5-43C4-97B8-7D8F8C0501CB}" presName="rootText" presStyleLbl="node2" presStyleIdx="0" presStyleCnt="2">
        <dgm:presLayoutVars>
          <dgm:chPref val="3"/>
        </dgm:presLayoutVars>
      </dgm:prSet>
      <dgm:spPr/>
    </dgm:pt>
    <dgm:pt modelId="{A3039EB0-D5B4-4352-8695-BD205FB309D3}" type="pres">
      <dgm:prSet presAssocID="{5CA803AC-57A5-43C4-97B8-7D8F8C0501CB}" presName="rootConnector" presStyleLbl="node2" presStyleIdx="0" presStyleCnt="2"/>
      <dgm:spPr/>
    </dgm:pt>
    <dgm:pt modelId="{601AA9EA-88DF-4FC7-9F87-C6FD7E2B04D7}" type="pres">
      <dgm:prSet presAssocID="{5CA803AC-57A5-43C4-97B8-7D8F8C0501CB}" presName="hierChild4" presStyleCnt="0"/>
      <dgm:spPr/>
    </dgm:pt>
    <dgm:pt modelId="{B5094420-092B-4547-8F39-1DC02046E85D}" type="pres">
      <dgm:prSet presAssocID="{AE743FAF-6D28-432C-BFB6-265357AE139F}" presName="Name35" presStyleLbl="parChTrans1D3" presStyleIdx="0" presStyleCnt="2"/>
      <dgm:spPr/>
    </dgm:pt>
    <dgm:pt modelId="{FD72433C-8D17-4C82-8D40-DB62D6464585}" type="pres">
      <dgm:prSet presAssocID="{09A36EB3-568E-42D8-BC0F-76F55FE4202D}" presName="hierRoot2" presStyleCnt="0">
        <dgm:presLayoutVars>
          <dgm:hierBranch val="r"/>
        </dgm:presLayoutVars>
      </dgm:prSet>
      <dgm:spPr/>
    </dgm:pt>
    <dgm:pt modelId="{7B005FC6-7410-428E-A4EC-E08151EEEF45}" type="pres">
      <dgm:prSet presAssocID="{09A36EB3-568E-42D8-BC0F-76F55FE4202D}" presName="rootComposite" presStyleCnt="0"/>
      <dgm:spPr/>
    </dgm:pt>
    <dgm:pt modelId="{D945E0DB-2FE0-4F0C-89C9-B3C4306D993E}" type="pres">
      <dgm:prSet presAssocID="{09A36EB3-568E-42D8-BC0F-76F55FE4202D}" presName="rootText" presStyleLbl="node3" presStyleIdx="0" presStyleCnt="2">
        <dgm:presLayoutVars>
          <dgm:chPref val="3"/>
        </dgm:presLayoutVars>
      </dgm:prSet>
      <dgm:spPr/>
    </dgm:pt>
    <dgm:pt modelId="{F96584D9-21C4-48B7-9088-A810D7F74871}" type="pres">
      <dgm:prSet presAssocID="{09A36EB3-568E-42D8-BC0F-76F55FE4202D}" presName="rootConnector" presStyleLbl="node3" presStyleIdx="0" presStyleCnt="2"/>
      <dgm:spPr/>
    </dgm:pt>
    <dgm:pt modelId="{6DD9C612-7056-46A7-AD50-0658AB4BBFEC}" type="pres">
      <dgm:prSet presAssocID="{09A36EB3-568E-42D8-BC0F-76F55FE4202D}" presName="hierChild4" presStyleCnt="0"/>
      <dgm:spPr/>
    </dgm:pt>
    <dgm:pt modelId="{93DEFF12-CBC5-46FC-912F-2D504DF309B7}" type="pres">
      <dgm:prSet presAssocID="{09A36EB3-568E-42D8-BC0F-76F55FE4202D}" presName="hierChild5" presStyleCnt="0"/>
      <dgm:spPr/>
    </dgm:pt>
    <dgm:pt modelId="{EFFA15E8-4798-4583-8530-A95325800E20}" type="pres">
      <dgm:prSet presAssocID="{5CA803AC-57A5-43C4-97B8-7D8F8C0501CB}" presName="hierChild5" presStyleCnt="0"/>
      <dgm:spPr/>
    </dgm:pt>
    <dgm:pt modelId="{140B6BE0-938F-421A-A2CA-38CFE0EF6AE0}" type="pres">
      <dgm:prSet presAssocID="{E060BBB8-CF9D-4689-854C-6976D4142980}" presName="Name35" presStyleLbl="parChTrans1D2" presStyleIdx="1" presStyleCnt="2"/>
      <dgm:spPr/>
    </dgm:pt>
    <dgm:pt modelId="{B375D26D-AB39-4117-805F-A2AA5EA52FB1}" type="pres">
      <dgm:prSet presAssocID="{FFB98A34-F071-4401-A2BD-4A96562B7DD1}" presName="hierRoot2" presStyleCnt="0">
        <dgm:presLayoutVars>
          <dgm:hierBranch/>
        </dgm:presLayoutVars>
      </dgm:prSet>
      <dgm:spPr/>
    </dgm:pt>
    <dgm:pt modelId="{19BF835A-68B9-427B-A580-51A8643E3D9D}" type="pres">
      <dgm:prSet presAssocID="{FFB98A34-F071-4401-A2BD-4A96562B7DD1}" presName="rootComposite" presStyleCnt="0"/>
      <dgm:spPr/>
    </dgm:pt>
    <dgm:pt modelId="{8BF6E900-30EE-4F68-B2EC-F247A4949462}" type="pres">
      <dgm:prSet presAssocID="{FFB98A34-F071-4401-A2BD-4A96562B7DD1}" presName="rootText" presStyleLbl="node2" presStyleIdx="1" presStyleCnt="2">
        <dgm:presLayoutVars>
          <dgm:chPref val="3"/>
        </dgm:presLayoutVars>
      </dgm:prSet>
      <dgm:spPr/>
    </dgm:pt>
    <dgm:pt modelId="{D95C5318-96D9-4696-B282-7C29B58D4237}" type="pres">
      <dgm:prSet presAssocID="{FFB98A34-F071-4401-A2BD-4A96562B7DD1}" presName="rootConnector" presStyleLbl="node2" presStyleIdx="1" presStyleCnt="2"/>
      <dgm:spPr/>
    </dgm:pt>
    <dgm:pt modelId="{84C4580B-B069-4E0D-9C32-67DA31AF8709}" type="pres">
      <dgm:prSet presAssocID="{FFB98A34-F071-4401-A2BD-4A96562B7DD1}" presName="hierChild4" presStyleCnt="0"/>
      <dgm:spPr/>
    </dgm:pt>
    <dgm:pt modelId="{ECD8F0DD-4132-42B4-8161-5B92C97A0445}" type="pres">
      <dgm:prSet presAssocID="{8C07B9AD-894F-49BF-BAF2-06184FCAFD11}" presName="Name35" presStyleLbl="parChTrans1D3" presStyleIdx="1" presStyleCnt="2"/>
      <dgm:spPr/>
    </dgm:pt>
    <dgm:pt modelId="{2EB02320-DF33-4B97-9DFA-74225F9BE654}" type="pres">
      <dgm:prSet presAssocID="{542090F6-39D3-41EA-B4EB-C7733EC4022E}" presName="hierRoot2" presStyleCnt="0">
        <dgm:presLayoutVars>
          <dgm:hierBranch val="r"/>
        </dgm:presLayoutVars>
      </dgm:prSet>
      <dgm:spPr/>
    </dgm:pt>
    <dgm:pt modelId="{DE08216C-E157-4722-A2E6-44D562AEAF59}" type="pres">
      <dgm:prSet presAssocID="{542090F6-39D3-41EA-B4EB-C7733EC4022E}" presName="rootComposite" presStyleCnt="0"/>
      <dgm:spPr/>
    </dgm:pt>
    <dgm:pt modelId="{86D67856-CF9F-4B20-8CF0-C667829C20CC}" type="pres">
      <dgm:prSet presAssocID="{542090F6-39D3-41EA-B4EB-C7733EC4022E}" presName="rootText" presStyleLbl="node3" presStyleIdx="1" presStyleCnt="2">
        <dgm:presLayoutVars>
          <dgm:chPref val="3"/>
        </dgm:presLayoutVars>
      </dgm:prSet>
      <dgm:spPr/>
    </dgm:pt>
    <dgm:pt modelId="{5C4A7A9A-A702-4018-AF2D-B0A7AC98D84D}" type="pres">
      <dgm:prSet presAssocID="{542090F6-39D3-41EA-B4EB-C7733EC4022E}" presName="rootConnector" presStyleLbl="node3" presStyleIdx="1" presStyleCnt="2"/>
      <dgm:spPr/>
    </dgm:pt>
    <dgm:pt modelId="{A95F88BF-4101-48F0-B6BB-BD423887282A}" type="pres">
      <dgm:prSet presAssocID="{542090F6-39D3-41EA-B4EB-C7733EC4022E}" presName="hierChild4" presStyleCnt="0"/>
      <dgm:spPr/>
    </dgm:pt>
    <dgm:pt modelId="{D2548899-FA92-4FA3-822F-B172123FC0D8}" type="pres">
      <dgm:prSet presAssocID="{542090F6-39D3-41EA-B4EB-C7733EC4022E}" presName="hierChild5" presStyleCnt="0"/>
      <dgm:spPr/>
    </dgm:pt>
    <dgm:pt modelId="{3995FC05-E8AD-4FF8-9012-7941A9083BBD}" type="pres">
      <dgm:prSet presAssocID="{FFB98A34-F071-4401-A2BD-4A96562B7DD1}" presName="hierChild5" presStyleCnt="0"/>
      <dgm:spPr/>
    </dgm:pt>
    <dgm:pt modelId="{2750877E-FC90-4CC9-A914-102FCC62E5BA}" type="pres">
      <dgm:prSet presAssocID="{717DCC87-FC75-4B79-A552-4E05548F6458}" presName="hierChild3" presStyleCnt="0"/>
      <dgm:spPr/>
    </dgm:pt>
  </dgm:ptLst>
  <dgm:cxnLst>
    <dgm:cxn modelId="{E7DDF40D-ED19-45CE-8F7F-414D69FE6B16}" type="presOf" srcId="{717DCC87-FC75-4B79-A552-4E05548F6458}" destId="{300DB529-6A55-49F9-91BB-D264FF4799E9}" srcOrd="1" destOrd="0" presId="urn:microsoft.com/office/officeart/2005/8/layout/orgChart1"/>
    <dgm:cxn modelId="{10CA2357-43E2-4681-B0E1-0F61B1FE5726}" srcId="{55328C1D-1051-41F9-9590-B40E0D810D4F}" destId="{717DCC87-FC75-4B79-A552-4E05548F6458}" srcOrd="0" destOrd="0" parTransId="{6B4795AC-A292-44D1-9381-212F06F7BF6B}" sibTransId="{5C84A718-6068-4742-9253-66C9BB067D62}"/>
    <dgm:cxn modelId="{6AB2B93F-2328-4847-822B-C4AD36520A58}" type="presOf" srcId="{AE743FAF-6D28-432C-BFB6-265357AE139F}" destId="{B5094420-092B-4547-8F39-1DC02046E85D}" srcOrd="0" destOrd="0" presId="urn:microsoft.com/office/officeart/2005/8/layout/orgChart1"/>
    <dgm:cxn modelId="{AD8D8DF2-1971-429C-A657-21C00C501B66}" type="presOf" srcId="{5CA803AC-57A5-43C4-97B8-7D8F8C0501CB}" destId="{EA0F2306-B824-416F-8922-1AE6DF363154}" srcOrd="0" destOrd="0" presId="urn:microsoft.com/office/officeart/2005/8/layout/orgChart1"/>
    <dgm:cxn modelId="{32FA5206-8D39-49B0-BE8B-01AC249F825A}" srcId="{FFB98A34-F071-4401-A2BD-4A96562B7DD1}" destId="{542090F6-39D3-41EA-B4EB-C7733EC4022E}" srcOrd="0" destOrd="0" parTransId="{8C07B9AD-894F-49BF-BAF2-06184FCAFD11}" sibTransId="{F041720E-781B-447F-B57D-2C9D8B012A9C}"/>
    <dgm:cxn modelId="{4D5063D8-56E9-49A7-9AB0-20D36C3E6A2A}" type="presOf" srcId="{717DCC87-FC75-4B79-A552-4E05548F6458}" destId="{DD43FCE7-792B-419E-AD95-EC93F7E255FA}" srcOrd="0" destOrd="0" presId="urn:microsoft.com/office/officeart/2005/8/layout/orgChart1"/>
    <dgm:cxn modelId="{67BCEC13-DB27-4B24-A587-F6B702CFEEE4}" type="presOf" srcId="{FFB98A34-F071-4401-A2BD-4A96562B7DD1}" destId="{D95C5318-96D9-4696-B282-7C29B58D4237}" srcOrd="1" destOrd="0" presId="urn:microsoft.com/office/officeart/2005/8/layout/orgChart1"/>
    <dgm:cxn modelId="{D58FBD81-2572-42D0-9E97-514C1F816805}" type="presOf" srcId="{09A36EB3-568E-42D8-BC0F-76F55FE4202D}" destId="{F96584D9-21C4-48B7-9088-A810D7F74871}" srcOrd="1" destOrd="0" presId="urn:microsoft.com/office/officeart/2005/8/layout/orgChart1"/>
    <dgm:cxn modelId="{70FF793A-3896-4F76-BD80-9CD6567CCDC2}" srcId="{717DCC87-FC75-4B79-A552-4E05548F6458}" destId="{FFB98A34-F071-4401-A2BD-4A96562B7DD1}" srcOrd="1" destOrd="0" parTransId="{E060BBB8-CF9D-4689-854C-6976D4142980}" sibTransId="{67E9A543-409F-4E3E-BFAE-00749499439E}"/>
    <dgm:cxn modelId="{6438EBD5-1026-4D9F-BA71-A3A7297CE6C8}" srcId="{5CA803AC-57A5-43C4-97B8-7D8F8C0501CB}" destId="{09A36EB3-568E-42D8-BC0F-76F55FE4202D}" srcOrd="0" destOrd="0" parTransId="{AE743FAF-6D28-432C-BFB6-265357AE139F}" sibTransId="{F246B9AD-405E-4759-B11C-8B107F4B5F92}"/>
    <dgm:cxn modelId="{7C1C898F-3EE4-40FE-8E44-FCF766C93106}" type="presOf" srcId="{09A36EB3-568E-42D8-BC0F-76F55FE4202D}" destId="{D945E0DB-2FE0-4F0C-89C9-B3C4306D993E}" srcOrd="0" destOrd="0" presId="urn:microsoft.com/office/officeart/2005/8/layout/orgChart1"/>
    <dgm:cxn modelId="{E975A792-52BA-439A-9910-55917204FB4B}" type="presOf" srcId="{5CA803AC-57A5-43C4-97B8-7D8F8C0501CB}" destId="{A3039EB0-D5B4-4352-8695-BD205FB309D3}" srcOrd="1" destOrd="0" presId="urn:microsoft.com/office/officeart/2005/8/layout/orgChart1"/>
    <dgm:cxn modelId="{5E63BB5A-0075-4708-9174-EF2F1986A661}" type="presOf" srcId="{542090F6-39D3-41EA-B4EB-C7733EC4022E}" destId="{86D67856-CF9F-4B20-8CF0-C667829C20CC}" srcOrd="0" destOrd="0" presId="urn:microsoft.com/office/officeart/2005/8/layout/orgChart1"/>
    <dgm:cxn modelId="{CEB8445B-9887-403E-ABA2-3C4B56A87944}" type="presOf" srcId="{FFB98A34-F071-4401-A2BD-4A96562B7DD1}" destId="{8BF6E900-30EE-4F68-B2EC-F247A4949462}" srcOrd="0" destOrd="0" presId="urn:microsoft.com/office/officeart/2005/8/layout/orgChart1"/>
    <dgm:cxn modelId="{B0E79846-8783-4D1D-BBBA-73E63EE14BC4}" type="presOf" srcId="{542090F6-39D3-41EA-B4EB-C7733EC4022E}" destId="{5C4A7A9A-A702-4018-AF2D-B0A7AC98D84D}" srcOrd="1" destOrd="0" presId="urn:microsoft.com/office/officeart/2005/8/layout/orgChart1"/>
    <dgm:cxn modelId="{930CDE6F-3C71-4542-B056-96335C1EAE07}" type="presOf" srcId="{760B4A9C-7BBE-4192-8C5B-A25963648845}" destId="{C17EA97D-8933-49BA-B793-3856C3D92C53}" srcOrd="0" destOrd="0" presId="urn:microsoft.com/office/officeart/2005/8/layout/orgChart1"/>
    <dgm:cxn modelId="{55A10E91-8E86-4EF4-BD53-1467D6E2738D}" type="presOf" srcId="{55328C1D-1051-41F9-9590-B40E0D810D4F}" destId="{F002DEC6-9484-44EE-8FC0-4FAAED7B08A7}" srcOrd="0" destOrd="0" presId="urn:microsoft.com/office/officeart/2005/8/layout/orgChart1"/>
    <dgm:cxn modelId="{0DD068F4-4FF8-445F-9558-9321D19C10EE}" srcId="{717DCC87-FC75-4B79-A552-4E05548F6458}" destId="{5CA803AC-57A5-43C4-97B8-7D8F8C0501CB}" srcOrd="0" destOrd="0" parTransId="{760B4A9C-7BBE-4192-8C5B-A25963648845}" sibTransId="{0A0EA183-215F-4D35-907C-A530E97BC642}"/>
    <dgm:cxn modelId="{81D4DD75-935F-45E6-86C1-217E3165A2E5}" type="presOf" srcId="{8C07B9AD-894F-49BF-BAF2-06184FCAFD11}" destId="{ECD8F0DD-4132-42B4-8161-5B92C97A0445}" srcOrd="0" destOrd="0" presId="urn:microsoft.com/office/officeart/2005/8/layout/orgChart1"/>
    <dgm:cxn modelId="{42030C2A-6D42-4716-999B-DE05A34FFB62}" type="presOf" srcId="{E060BBB8-CF9D-4689-854C-6976D4142980}" destId="{140B6BE0-938F-421A-A2CA-38CFE0EF6AE0}" srcOrd="0" destOrd="0" presId="urn:microsoft.com/office/officeart/2005/8/layout/orgChart1"/>
    <dgm:cxn modelId="{55CBBF60-697A-4377-A3D5-BDBEAD0B9083}" type="presParOf" srcId="{F002DEC6-9484-44EE-8FC0-4FAAED7B08A7}" destId="{6B243841-A0E6-4D0B-8AFC-6B77C5E7EAEB}" srcOrd="0" destOrd="0" presId="urn:microsoft.com/office/officeart/2005/8/layout/orgChart1"/>
    <dgm:cxn modelId="{ADA3B1C4-4806-42A8-8464-41DF68011093}" type="presParOf" srcId="{6B243841-A0E6-4D0B-8AFC-6B77C5E7EAEB}" destId="{653FB917-38BB-46F3-8329-C7668E2F02E4}" srcOrd="0" destOrd="0" presId="urn:microsoft.com/office/officeart/2005/8/layout/orgChart1"/>
    <dgm:cxn modelId="{6170DA19-076C-4B77-B0FB-F1DA7A46C8C4}" type="presParOf" srcId="{653FB917-38BB-46F3-8329-C7668E2F02E4}" destId="{DD43FCE7-792B-419E-AD95-EC93F7E255FA}" srcOrd="0" destOrd="0" presId="urn:microsoft.com/office/officeart/2005/8/layout/orgChart1"/>
    <dgm:cxn modelId="{EDC3A584-B367-4E39-AC03-44423902BADF}" type="presParOf" srcId="{653FB917-38BB-46F3-8329-C7668E2F02E4}" destId="{300DB529-6A55-49F9-91BB-D264FF4799E9}" srcOrd="1" destOrd="0" presId="urn:microsoft.com/office/officeart/2005/8/layout/orgChart1"/>
    <dgm:cxn modelId="{CE3921A0-7583-4A1E-968B-F256F561A5D1}" type="presParOf" srcId="{6B243841-A0E6-4D0B-8AFC-6B77C5E7EAEB}" destId="{FB38512D-9281-4215-A2E3-3F68198E0D11}" srcOrd="1" destOrd="0" presId="urn:microsoft.com/office/officeart/2005/8/layout/orgChart1"/>
    <dgm:cxn modelId="{6569EF08-42EF-4184-813E-E67FACCE84C3}" type="presParOf" srcId="{FB38512D-9281-4215-A2E3-3F68198E0D11}" destId="{C17EA97D-8933-49BA-B793-3856C3D92C53}" srcOrd="0" destOrd="0" presId="urn:microsoft.com/office/officeart/2005/8/layout/orgChart1"/>
    <dgm:cxn modelId="{B4075D92-16B4-4EB8-ADF8-706DFE8F6C0A}" type="presParOf" srcId="{FB38512D-9281-4215-A2E3-3F68198E0D11}" destId="{D225A779-3590-41FE-A246-ED71BC61F22F}" srcOrd="1" destOrd="0" presId="urn:microsoft.com/office/officeart/2005/8/layout/orgChart1"/>
    <dgm:cxn modelId="{4B1899A4-DD0D-4E80-B550-4422D67EEAE3}" type="presParOf" srcId="{D225A779-3590-41FE-A246-ED71BC61F22F}" destId="{1CA9EAD0-6D3F-42B3-AC0E-C008EE289F49}" srcOrd="0" destOrd="0" presId="urn:microsoft.com/office/officeart/2005/8/layout/orgChart1"/>
    <dgm:cxn modelId="{2949B3DE-3B4D-44F1-A640-7B14DBADFD67}" type="presParOf" srcId="{1CA9EAD0-6D3F-42B3-AC0E-C008EE289F49}" destId="{EA0F2306-B824-416F-8922-1AE6DF363154}" srcOrd="0" destOrd="0" presId="urn:microsoft.com/office/officeart/2005/8/layout/orgChart1"/>
    <dgm:cxn modelId="{BC9DB07D-0800-409A-B6BB-AEF8418E9879}" type="presParOf" srcId="{1CA9EAD0-6D3F-42B3-AC0E-C008EE289F49}" destId="{A3039EB0-D5B4-4352-8695-BD205FB309D3}" srcOrd="1" destOrd="0" presId="urn:microsoft.com/office/officeart/2005/8/layout/orgChart1"/>
    <dgm:cxn modelId="{646C8A6A-451D-494E-8AF5-9ED6DD367BC3}" type="presParOf" srcId="{D225A779-3590-41FE-A246-ED71BC61F22F}" destId="{601AA9EA-88DF-4FC7-9F87-C6FD7E2B04D7}" srcOrd="1" destOrd="0" presId="urn:microsoft.com/office/officeart/2005/8/layout/orgChart1"/>
    <dgm:cxn modelId="{29BE6383-E431-4A3A-8FAB-A6F3B6146E99}" type="presParOf" srcId="{601AA9EA-88DF-4FC7-9F87-C6FD7E2B04D7}" destId="{B5094420-092B-4547-8F39-1DC02046E85D}" srcOrd="0" destOrd="0" presId="urn:microsoft.com/office/officeart/2005/8/layout/orgChart1"/>
    <dgm:cxn modelId="{820D4849-1279-47F9-B35E-4F0329CB16FA}" type="presParOf" srcId="{601AA9EA-88DF-4FC7-9F87-C6FD7E2B04D7}" destId="{FD72433C-8D17-4C82-8D40-DB62D6464585}" srcOrd="1" destOrd="0" presId="urn:microsoft.com/office/officeart/2005/8/layout/orgChart1"/>
    <dgm:cxn modelId="{D41FA828-8842-41D3-8EE4-64F894661003}" type="presParOf" srcId="{FD72433C-8D17-4C82-8D40-DB62D6464585}" destId="{7B005FC6-7410-428E-A4EC-E08151EEEF45}" srcOrd="0" destOrd="0" presId="urn:microsoft.com/office/officeart/2005/8/layout/orgChart1"/>
    <dgm:cxn modelId="{9324F4AC-6BC3-44AA-9226-2013283D52F1}" type="presParOf" srcId="{7B005FC6-7410-428E-A4EC-E08151EEEF45}" destId="{D945E0DB-2FE0-4F0C-89C9-B3C4306D993E}" srcOrd="0" destOrd="0" presId="urn:microsoft.com/office/officeart/2005/8/layout/orgChart1"/>
    <dgm:cxn modelId="{B1D6095B-23F9-4112-A568-F87E08D26F9A}" type="presParOf" srcId="{7B005FC6-7410-428E-A4EC-E08151EEEF45}" destId="{F96584D9-21C4-48B7-9088-A810D7F74871}" srcOrd="1" destOrd="0" presId="urn:microsoft.com/office/officeart/2005/8/layout/orgChart1"/>
    <dgm:cxn modelId="{06D9BC93-0E64-40A0-AF8E-D8700E20BC9B}" type="presParOf" srcId="{FD72433C-8D17-4C82-8D40-DB62D6464585}" destId="{6DD9C612-7056-46A7-AD50-0658AB4BBFEC}" srcOrd="1" destOrd="0" presId="urn:microsoft.com/office/officeart/2005/8/layout/orgChart1"/>
    <dgm:cxn modelId="{FB1B96C1-6A24-4657-8E6D-38A8C21E2C73}" type="presParOf" srcId="{FD72433C-8D17-4C82-8D40-DB62D6464585}" destId="{93DEFF12-CBC5-46FC-912F-2D504DF309B7}" srcOrd="2" destOrd="0" presId="urn:microsoft.com/office/officeart/2005/8/layout/orgChart1"/>
    <dgm:cxn modelId="{5ECCDCBF-F5AC-42BB-9A39-DF86AF8D528B}" type="presParOf" srcId="{D225A779-3590-41FE-A246-ED71BC61F22F}" destId="{EFFA15E8-4798-4583-8530-A95325800E20}" srcOrd="2" destOrd="0" presId="urn:microsoft.com/office/officeart/2005/8/layout/orgChart1"/>
    <dgm:cxn modelId="{A2350928-DEAD-4056-9A82-0160EED48DC3}" type="presParOf" srcId="{FB38512D-9281-4215-A2E3-3F68198E0D11}" destId="{140B6BE0-938F-421A-A2CA-38CFE0EF6AE0}" srcOrd="2" destOrd="0" presId="urn:microsoft.com/office/officeart/2005/8/layout/orgChart1"/>
    <dgm:cxn modelId="{92AC53D0-0499-4370-8554-581D5BAE53E4}" type="presParOf" srcId="{FB38512D-9281-4215-A2E3-3F68198E0D11}" destId="{B375D26D-AB39-4117-805F-A2AA5EA52FB1}" srcOrd="3" destOrd="0" presId="urn:microsoft.com/office/officeart/2005/8/layout/orgChart1"/>
    <dgm:cxn modelId="{3ABF0786-BD36-44A0-9CC4-4E7E8515802E}" type="presParOf" srcId="{B375D26D-AB39-4117-805F-A2AA5EA52FB1}" destId="{19BF835A-68B9-427B-A580-51A8643E3D9D}" srcOrd="0" destOrd="0" presId="urn:microsoft.com/office/officeart/2005/8/layout/orgChart1"/>
    <dgm:cxn modelId="{7D6A040B-1474-477C-9EB6-EFF0F49E8F5A}" type="presParOf" srcId="{19BF835A-68B9-427B-A580-51A8643E3D9D}" destId="{8BF6E900-30EE-4F68-B2EC-F247A4949462}" srcOrd="0" destOrd="0" presId="urn:microsoft.com/office/officeart/2005/8/layout/orgChart1"/>
    <dgm:cxn modelId="{685BFB64-1922-4C6D-A8EF-7058961F10DD}" type="presParOf" srcId="{19BF835A-68B9-427B-A580-51A8643E3D9D}" destId="{D95C5318-96D9-4696-B282-7C29B58D4237}" srcOrd="1" destOrd="0" presId="urn:microsoft.com/office/officeart/2005/8/layout/orgChart1"/>
    <dgm:cxn modelId="{77BAF285-81FA-4ACA-B2C9-387EE269826B}" type="presParOf" srcId="{B375D26D-AB39-4117-805F-A2AA5EA52FB1}" destId="{84C4580B-B069-4E0D-9C32-67DA31AF8709}" srcOrd="1" destOrd="0" presId="urn:microsoft.com/office/officeart/2005/8/layout/orgChart1"/>
    <dgm:cxn modelId="{F30C7D2E-815F-451E-AAAC-7EDB000247F0}" type="presParOf" srcId="{84C4580B-B069-4E0D-9C32-67DA31AF8709}" destId="{ECD8F0DD-4132-42B4-8161-5B92C97A0445}" srcOrd="0" destOrd="0" presId="urn:microsoft.com/office/officeart/2005/8/layout/orgChart1"/>
    <dgm:cxn modelId="{BB4A0404-A5CD-4A28-B8AD-99E3EB33015D}" type="presParOf" srcId="{84C4580B-B069-4E0D-9C32-67DA31AF8709}" destId="{2EB02320-DF33-4B97-9DFA-74225F9BE654}" srcOrd="1" destOrd="0" presId="urn:microsoft.com/office/officeart/2005/8/layout/orgChart1"/>
    <dgm:cxn modelId="{F87D5DC0-DBF4-4758-A520-7FDFCF0A01DC}" type="presParOf" srcId="{2EB02320-DF33-4B97-9DFA-74225F9BE654}" destId="{DE08216C-E157-4722-A2E6-44D562AEAF59}" srcOrd="0" destOrd="0" presId="urn:microsoft.com/office/officeart/2005/8/layout/orgChart1"/>
    <dgm:cxn modelId="{2BC560A6-99A5-40CE-AA96-E83EC402C311}" type="presParOf" srcId="{DE08216C-E157-4722-A2E6-44D562AEAF59}" destId="{86D67856-CF9F-4B20-8CF0-C667829C20CC}" srcOrd="0" destOrd="0" presId="urn:microsoft.com/office/officeart/2005/8/layout/orgChart1"/>
    <dgm:cxn modelId="{2F7F61E6-6894-4CB0-BE80-A64E400C13C0}" type="presParOf" srcId="{DE08216C-E157-4722-A2E6-44D562AEAF59}" destId="{5C4A7A9A-A702-4018-AF2D-B0A7AC98D84D}" srcOrd="1" destOrd="0" presId="urn:microsoft.com/office/officeart/2005/8/layout/orgChart1"/>
    <dgm:cxn modelId="{803027AC-8915-4D22-83CC-6B601FF37161}" type="presParOf" srcId="{2EB02320-DF33-4B97-9DFA-74225F9BE654}" destId="{A95F88BF-4101-48F0-B6BB-BD423887282A}" srcOrd="1" destOrd="0" presId="urn:microsoft.com/office/officeart/2005/8/layout/orgChart1"/>
    <dgm:cxn modelId="{BBDB61F7-BDC0-4123-A28E-1CEDDF6F1127}" type="presParOf" srcId="{2EB02320-DF33-4B97-9DFA-74225F9BE654}" destId="{D2548899-FA92-4FA3-822F-B172123FC0D8}" srcOrd="2" destOrd="0" presId="urn:microsoft.com/office/officeart/2005/8/layout/orgChart1"/>
    <dgm:cxn modelId="{4288E083-725B-43DE-BB50-6CE99DAB791D}" type="presParOf" srcId="{B375D26D-AB39-4117-805F-A2AA5EA52FB1}" destId="{3995FC05-E8AD-4FF8-9012-7941A9083BBD}" srcOrd="2" destOrd="0" presId="urn:microsoft.com/office/officeart/2005/8/layout/orgChart1"/>
    <dgm:cxn modelId="{BDAF7ED7-E2A1-411E-A9BE-72159EE387B0}" type="presParOf" srcId="{6B243841-A0E6-4D0B-8AFC-6B77C5E7EAEB}" destId="{2750877E-FC90-4CC9-A914-102FCC62E5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33F447-4F0F-4C8B-8EF7-45559BF3F0E6}" type="datetimeFigureOut">
              <a:rPr lang="es-CL"/>
              <a:pPr>
                <a:defRPr/>
              </a:pPr>
              <a:t>03-09-2013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0536A2-F812-4BF4-9536-8367638F49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17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4EBF89-B3FB-4F86-A59B-4D39CF9C45B5}" type="slidenum">
              <a:rPr lang="es-CL" smtClean="0"/>
              <a:pPr eaLnBrk="1" hangingPunct="1"/>
              <a:t>7</a:t>
            </a:fld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8347D77-0D81-4E69-BBB5-1BC45E1F821B}" type="slidenum">
              <a:rPr lang="es-CL" smtClean="0"/>
              <a:pPr eaLnBrk="1" hangingPunct="1"/>
              <a:t>9</a:t>
            </a:fld>
            <a:endParaRPr 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770084A-3803-46DB-858F-80CEA5C39D46}" type="slidenum">
              <a:rPr lang="es-CL" smtClean="0"/>
              <a:pPr eaLnBrk="1" hangingPunct="1"/>
              <a:t>17</a:t>
            </a:fld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8CA67CC-4667-4769-9E5D-A37BB12CF3B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5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7A2B3-A18F-44B6-95C9-7E7DC676D62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88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43BE-AC75-4AC9-A4EE-4CFBCA80783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21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45A8-3C37-41FB-9535-EBE992A535D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00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6C3C-CA3B-439D-8D96-B305BBDD654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77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E52B-2185-4F8D-9E56-C5FBAFEBFA5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1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E582-F4D0-4BC0-86E7-AE0D72D49B7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1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C407-D588-434B-A1D8-4B479172318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C53E-D1C4-4C84-A4AE-1E99AABFCB3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5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850 w 1288494"/>
              <a:gd name="T1" fmla="*/ 443037 h 722529"/>
              <a:gd name="T2" fmla="*/ 457642 w 1288494"/>
              <a:gd name="T3" fmla="*/ 487727 h 722529"/>
              <a:gd name="T4" fmla="*/ 142160 w 1288494"/>
              <a:gd name="T5" fmla="*/ 301187 h 722529"/>
              <a:gd name="T6" fmla="*/ 1076921 w 1288494"/>
              <a:gd name="T7" fmla="*/ 637350 h 722529"/>
              <a:gd name="T8" fmla="*/ 35053 w 1288494"/>
              <a:gd name="T9" fmla="*/ 156423 h 722529"/>
              <a:gd name="T10" fmla="*/ 26289 w 1288494"/>
              <a:gd name="T11" fmla="*/ 136992 h 722529"/>
              <a:gd name="T12" fmla="*/ 1237583 w 1288494"/>
              <a:gd name="T13" fmla="*/ 669413 h 722529"/>
              <a:gd name="T14" fmla="*/ 1230766 w 1288494"/>
              <a:gd name="T15" fmla="*/ 654838 h 722529"/>
              <a:gd name="T16" fmla="*/ 1049657 w 1288494"/>
              <a:gd name="T17" fmla="*/ 591687 h 722529"/>
              <a:gd name="T18" fmla="*/ 1235635 w 1288494"/>
              <a:gd name="T19" fmla="*/ 617918 h 722529"/>
              <a:gd name="T20" fmla="*/ 14605 w 1288494"/>
              <a:gd name="T21" fmla="*/ 104928 h 722529"/>
              <a:gd name="T22" fmla="*/ 2920 w 1288494"/>
              <a:gd name="T23" fmla="*/ 9715 h 722529"/>
              <a:gd name="T24" fmla="*/ 9737 w 1288494"/>
              <a:gd name="T25" fmla="*/ 44693 h 722529"/>
              <a:gd name="T26" fmla="*/ 23369 w 1288494"/>
              <a:gd name="T27" fmla="*/ 100072 h 722529"/>
              <a:gd name="T28" fmla="*/ 59397 w 1288494"/>
              <a:gd name="T29" fmla="*/ 179740 h 722529"/>
              <a:gd name="T30" fmla="*/ 143136 w 1288494"/>
              <a:gd name="T31" fmla="*/ 282727 h 722529"/>
              <a:gd name="T32" fmla="*/ 221031 w 1288494"/>
              <a:gd name="T33" fmla="*/ 351708 h 722529"/>
              <a:gd name="T34" fmla="*/ 282376 w 1288494"/>
              <a:gd name="T35" fmla="*/ 393487 h 722529"/>
              <a:gd name="T36" fmla="*/ 414800 w 1288494"/>
              <a:gd name="T37" fmla="*/ 467327 h 722529"/>
              <a:gd name="T38" fmla="*/ 481010 w 1288494"/>
              <a:gd name="T39" fmla="*/ 499388 h 722529"/>
              <a:gd name="T40" fmla="*/ 566697 w 1288494"/>
              <a:gd name="T41" fmla="*/ 532421 h 722529"/>
              <a:gd name="T42" fmla="*/ 685491 w 1288494"/>
              <a:gd name="T43" fmla="*/ 565454 h 722529"/>
              <a:gd name="T44" fmla="*/ 970787 w 1288494"/>
              <a:gd name="T45" fmla="*/ 620833 h 722529"/>
              <a:gd name="T46" fmla="*/ 1244885 w 1288494"/>
              <a:gd name="T47" fmla="*/ 638322 h 722529"/>
              <a:gd name="T48" fmla="*/ 1108080 w 1288494"/>
              <a:gd name="T49" fmla="*/ 640267 h 722529"/>
              <a:gd name="T50" fmla="*/ 1030182 w 1288494"/>
              <a:gd name="T51" fmla="*/ 634435 h 722529"/>
              <a:gd name="T52" fmla="*/ 950340 w 1288494"/>
              <a:gd name="T53" fmla="*/ 627634 h 722529"/>
              <a:gd name="T54" fmla="*/ 909443 w 1288494"/>
              <a:gd name="T55" fmla="*/ 622778 h 722529"/>
              <a:gd name="T56" fmla="*/ 815968 w 1288494"/>
              <a:gd name="T57" fmla="*/ 605288 h 722529"/>
              <a:gd name="T58" fmla="*/ 782861 w 1288494"/>
              <a:gd name="T59" fmla="*/ 598487 h 722529"/>
              <a:gd name="T60" fmla="*/ 728334 w 1288494"/>
              <a:gd name="T61" fmla="*/ 587800 h 722529"/>
              <a:gd name="T62" fmla="*/ 683544 w 1288494"/>
              <a:gd name="T63" fmla="*/ 574197 h 722529"/>
              <a:gd name="T64" fmla="*/ 642647 w 1288494"/>
              <a:gd name="T65" fmla="*/ 564482 h 722529"/>
              <a:gd name="T66" fmla="*/ 595910 w 1288494"/>
              <a:gd name="T67" fmla="*/ 552825 h 722529"/>
              <a:gd name="T68" fmla="*/ 555013 w 1288494"/>
              <a:gd name="T69" fmla="*/ 538249 h 722529"/>
              <a:gd name="T70" fmla="*/ 526776 w 1288494"/>
              <a:gd name="T71" fmla="*/ 528534 h 722529"/>
              <a:gd name="T72" fmla="*/ 494643 w 1288494"/>
              <a:gd name="T73" fmla="*/ 516877 h 722529"/>
              <a:gd name="T74" fmla="*/ 448880 w 1288494"/>
              <a:gd name="T75" fmla="*/ 498415 h 722529"/>
              <a:gd name="T76" fmla="*/ 423564 w 1288494"/>
              <a:gd name="T77" fmla="*/ 485785 h 722529"/>
              <a:gd name="T78" fmla="*/ 392404 w 1288494"/>
              <a:gd name="T79" fmla="*/ 469269 h 722529"/>
              <a:gd name="T80" fmla="*/ 354430 w 1288494"/>
              <a:gd name="T81" fmla="*/ 449838 h 722529"/>
              <a:gd name="T82" fmla="*/ 328139 w 1288494"/>
              <a:gd name="T83" fmla="*/ 436235 h 722529"/>
              <a:gd name="T84" fmla="*/ 294060 w 1288494"/>
              <a:gd name="T85" fmla="*/ 414860 h 722529"/>
              <a:gd name="T86" fmla="*/ 241479 w 1288494"/>
              <a:gd name="T87" fmla="*/ 379885 h 722529"/>
              <a:gd name="T88" fmla="*/ 211294 w 1288494"/>
              <a:gd name="T89" fmla="*/ 360453 h 722529"/>
              <a:gd name="T90" fmla="*/ 148977 w 1288494"/>
              <a:gd name="T91" fmla="*/ 307986 h 722529"/>
              <a:gd name="T92" fmla="*/ 135344 w 1288494"/>
              <a:gd name="T93" fmla="*/ 292442 h 722529"/>
              <a:gd name="T94" fmla="*/ 132424 w 1288494"/>
              <a:gd name="T95" fmla="*/ 287586 h 722529"/>
              <a:gd name="T96" fmla="*/ 122688 w 1288494"/>
              <a:gd name="T97" fmla="*/ 278840 h 722529"/>
              <a:gd name="T98" fmla="*/ 109055 w 1288494"/>
              <a:gd name="T99" fmla="*/ 266211 h 722529"/>
              <a:gd name="T100" fmla="*/ 91527 w 1288494"/>
              <a:gd name="T101" fmla="*/ 242892 h 722529"/>
              <a:gd name="T102" fmla="*/ 84714 w 1288494"/>
              <a:gd name="T103" fmla="*/ 234149 h 722529"/>
              <a:gd name="T104" fmla="*/ 70106 w 1288494"/>
              <a:gd name="T105" fmla="*/ 215688 h 722529"/>
              <a:gd name="T106" fmla="*/ 63290 w 1288494"/>
              <a:gd name="T107" fmla="*/ 199171 h 722529"/>
              <a:gd name="T108" fmla="*/ 46738 w 1288494"/>
              <a:gd name="T109" fmla="*/ 174881 h 722529"/>
              <a:gd name="T110" fmla="*/ 37001 w 1288494"/>
              <a:gd name="T111" fmla="*/ 160309 h 722529"/>
              <a:gd name="T112" fmla="*/ 34081 w 1288494"/>
              <a:gd name="T113" fmla="*/ 143792 h 722529"/>
              <a:gd name="T114" fmla="*/ 16553 w 1288494"/>
              <a:gd name="T115" fmla="*/ 101044 h 722529"/>
              <a:gd name="T116" fmla="*/ 4869 w 1288494"/>
              <a:gd name="T117" fmla="*/ 50521 h 722529"/>
              <a:gd name="T118" fmla="*/ 1887 w 1288494"/>
              <a:gd name="T119" fmla="*/ 303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604 w 1288494"/>
              <a:gd name="T1" fmla="*/ 108815 h 722529"/>
              <a:gd name="T2" fmla="*/ 32132 w 1288494"/>
              <a:gd name="T3" fmla="*/ 149622 h 722529"/>
              <a:gd name="T4" fmla="*/ 37001 w 1288494"/>
              <a:gd name="T5" fmla="*/ 159337 h 722529"/>
              <a:gd name="T6" fmla="*/ 49658 w 1288494"/>
              <a:gd name="T7" fmla="*/ 184600 h 722529"/>
              <a:gd name="T8" fmla="*/ 1139237 w 1288494"/>
              <a:gd name="T9" fmla="*/ 708276 h 722529"/>
              <a:gd name="T10" fmla="*/ 1227845 w 1288494"/>
              <a:gd name="T11" fmla="*/ 629580 h 722529"/>
              <a:gd name="T12" fmla="*/ 1060367 w 1288494"/>
              <a:gd name="T13" fmla="*/ 577116 h 722529"/>
              <a:gd name="T14" fmla="*/ 1289190 w 1288494"/>
              <a:gd name="T15" fmla="*/ 637352 h 722529"/>
              <a:gd name="T16" fmla="*/ 910416 w 1288494"/>
              <a:gd name="T17" fmla="*/ 621806 h 722529"/>
              <a:gd name="T18" fmla="*/ 244399 w 1288494"/>
              <a:gd name="T19" fmla="*/ 368224 h 722529"/>
              <a:gd name="T20" fmla="*/ 334953 w 1288494"/>
              <a:gd name="T21" fmla="*/ 440123 h 722529"/>
              <a:gd name="T22" fmla="*/ 440116 w 1288494"/>
              <a:gd name="T23" fmla="*/ 491615 h 722529"/>
              <a:gd name="T24" fmla="*/ 393379 w 1288494"/>
              <a:gd name="T25" fmla="*/ 470242 h 722529"/>
              <a:gd name="T26" fmla="*/ 368062 w 1288494"/>
              <a:gd name="T27" fmla="*/ 458581 h 722529"/>
              <a:gd name="T28" fmla="*/ 347614 w 1288494"/>
              <a:gd name="T29" fmla="*/ 446924 h 722529"/>
              <a:gd name="T30" fmla="*/ 306716 w 1288494"/>
              <a:gd name="T31" fmla="*/ 424576 h 722529"/>
              <a:gd name="T32" fmla="*/ 270691 w 1288494"/>
              <a:gd name="T33" fmla="*/ 402230 h 722529"/>
              <a:gd name="T34" fmla="*/ 225898 w 1288494"/>
              <a:gd name="T35" fmla="*/ 371140 h 722529"/>
              <a:gd name="T36" fmla="*/ 195713 w 1288494"/>
              <a:gd name="T37" fmla="*/ 348794 h 722529"/>
              <a:gd name="T38" fmla="*/ 142160 w 1288494"/>
              <a:gd name="T39" fmla="*/ 300216 h 722529"/>
              <a:gd name="T40" fmla="*/ 140212 w 1288494"/>
              <a:gd name="T41" fmla="*/ 290501 h 722529"/>
              <a:gd name="T42" fmla="*/ 129503 w 1288494"/>
              <a:gd name="T43" fmla="*/ 285641 h 722529"/>
              <a:gd name="T44" fmla="*/ 113923 w 1288494"/>
              <a:gd name="T45" fmla="*/ 273012 h 722529"/>
              <a:gd name="T46" fmla="*/ 104186 w 1288494"/>
              <a:gd name="T47" fmla="*/ 260382 h 722529"/>
              <a:gd name="T48" fmla="*/ 89582 w 1288494"/>
              <a:gd name="T49" fmla="*/ 242893 h 722529"/>
              <a:gd name="T50" fmla="*/ 74974 w 1288494"/>
              <a:gd name="T51" fmla="*/ 224434 h 722529"/>
              <a:gd name="T52" fmla="*/ 67185 w 1288494"/>
              <a:gd name="T53" fmla="*/ 205973 h 722529"/>
              <a:gd name="T54" fmla="*/ 54528 w 1288494"/>
              <a:gd name="T55" fmla="*/ 189456 h 722529"/>
              <a:gd name="T56" fmla="*/ 42841 w 1288494"/>
              <a:gd name="T57" fmla="*/ 170998 h 722529"/>
              <a:gd name="T58" fmla="*/ 37001 w 1288494"/>
              <a:gd name="T59" fmla="*/ 155451 h 722529"/>
              <a:gd name="T60" fmla="*/ 28236 w 1288494"/>
              <a:gd name="T61" fmla="*/ 130191 h 722529"/>
              <a:gd name="T62" fmla="*/ 7788 w 1288494"/>
              <a:gd name="T63" fmla="*/ 69953 h 722529"/>
              <a:gd name="T64" fmla="*/ 4868 w 1288494"/>
              <a:gd name="T65" fmla="*/ 34005 h 722529"/>
              <a:gd name="T66" fmla="*/ 1947 w 1288494"/>
              <a:gd name="T67" fmla="*/ 13602 h 722529"/>
              <a:gd name="T68" fmla="*/ 5843 w 1288494"/>
              <a:gd name="T69" fmla="*/ 40807 h 722529"/>
              <a:gd name="T70" fmla="*/ 32133 w 1288494"/>
              <a:gd name="T71" fmla="*/ 123390 h 722529"/>
              <a:gd name="T72" fmla="*/ 70105 w 1288494"/>
              <a:gd name="T73" fmla="*/ 194315 h 722529"/>
              <a:gd name="T74" fmla="*/ 165529 w 1288494"/>
              <a:gd name="T75" fmla="*/ 303131 h 722529"/>
              <a:gd name="T76" fmla="*/ 242107 w 1288494"/>
              <a:gd name="T77" fmla="*/ 366626 h 722529"/>
              <a:gd name="T78" fmla="*/ 304768 w 1288494"/>
              <a:gd name="T79" fmla="*/ 407089 h 722529"/>
              <a:gd name="T80" fmla="*/ 431352 w 1288494"/>
              <a:gd name="T81" fmla="*/ 475098 h 722529"/>
              <a:gd name="T82" fmla="*/ 487826 w 1288494"/>
              <a:gd name="T83" fmla="*/ 502302 h 722529"/>
              <a:gd name="T84" fmla="*/ 571565 w 1288494"/>
              <a:gd name="T85" fmla="*/ 533394 h 722529"/>
              <a:gd name="T86" fmla="*/ 820835 w 1288494"/>
              <a:gd name="T87" fmla="*/ 595574 h 722529"/>
              <a:gd name="T88" fmla="*/ 972733 w 1288494"/>
              <a:gd name="T89" fmla="*/ 620834 h 722529"/>
              <a:gd name="T90" fmla="*/ 1245372 w 1288494"/>
              <a:gd name="T91" fmla="*/ 639295 h 722529"/>
              <a:gd name="T92" fmla="*/ 1089579 w 1288494"/>
              <a:gd name="T93" fmla="*/ 637351 h 722529"/>
              <a:gd name="T94" fmla="*/ 1030181 w 1288494"/>
              <a:gd name="T95" fmla="*/ 634436 h 722529"/>
              <a:gd name="T96" fmla="*/ 948391 w 1288494"/>
              <a:gd name="T97" fmla="*/ 627635 h 722529"/>
              <a:gd name="T98" fmla="*/ 912363 w 1288494"/>
              <a:gd name="T99" fmla="*/ 620834 h 722529"/>
              <a:gd name="T100" fmla="*/ 808176 w 1288494"/>
              <a:gd name="T101" fmla="*/ 603348 h 722529"/>
              <a:gd name="T102" fmla="*/ 772150 w 1288494"/>
              <a:gd name="T103" fmla="*/ 596547 h 722529"/>
              <a:gd name="T104" fmla="*/ 709832 w 1288494"/>
              <a:gd name="T105" fmla="*/ 581972 h 722529"/>
              <a:gd name="T106" fmla="*/ 671859 w 1288494"/>
              <a:gd name="T107" fmla="*/ 573229 h 722529"/>
              <a:gd name="T108" fmla="*/ 633882 w 1288494"/>
              <a:gd name="T109" fmla="*/ 563514 h 722529"/>
              <a:gd name="T110" fmla="*/ 588119 w 1288494"/>
              <a:gd name="T111" fmla="*/ 548938 h 722529"/>
              <a:gd name="T112" fmla="*/ 555012 w 1288494"/>
              <a:gd name="T113" fmla="*/ 538250 h 722529"/>
              <a:gd name="T114" fmla="*/ 526775 w 1288494"/>
              <a:gd name="T115" fmla="*/ 528534 h 722529"/>
              <a:gd name="T116" fmla="*/ 494642 w 1288494"/>
              <a:gd name="T117" fmla="*/ 516877 h 722529"/>
              <a:gd name="T118" fmla="*/ 448879 w 1288494"/>
              <a:gd name="T119" fmla="*/ 49841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B4E6-EE9D-44C7-9019-7FC3C6279FF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02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CC2-4BE4-4BBC-B068-218BE95B4D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76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56EA-B4B8-45AF-931D-C9BD29E2498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62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7716-36AE-4D09-BD79-DE18B973C48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0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CB51-0969-4035-A5CC-362BF39138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Interior-Overlay.png"/>
          <p:cNvPicPr>
            <a:picLocks noChangeAspect="1"/>
          </p:cNvPicPr>
          <p:nvPr/>
        </p:nvPicPr>
        <p:blipFill>
          <a:blip r:embed="rId16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F5DE8702-6898-4233-A0CC-ED3F6B46BF6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3" r:id="rId2"/>
    <p:sldLayoutId id="2147484114" r:id="rId3"/>
    <p:sldLayoutId id="2147484115" r:id="rId4"/>
    <p:sldLayoutId id="2147484125" r:id="rId5"/>
    <p:sldLayoutId id="2147484116" r:id="rId6"/>
    <p:sldLayoutId id="2147484117" r:id="rId7"/>
    <p:sldLayoutId id="2147484118" r:id="rId8"/>
    <p:sldLayoutId id="2147484126" r:id="rId9"/>
    <p:sldLayoutId id="2147484119" r:id="rId10"/>
    <p:sldLayoutId id="2147484120" r:id="rId11"/>
    <p:sldLayoutId id="2147484121" r:id="rId12"/>
    <p:sldLayoutId id="2147484122" r:id="rId13"/>
    <p:sldLayoutId id="214748412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hyperlink" Target="http://es.wikipedia.org/wiki/Idioma_grie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images.google.cl/imgres?imgurl=http://sacatelacareta.files.wordpress.com/2007/04/silencio.jpg&amp;imgrefurl=http://sacatelacareta.wordpress.com/2007/04/04/shshshs/&amp;h=208&amp;w=200&amp;sz=8&amp;hl=es&amp;start=5&amp;tbnid=OKbFSc10iVC4yM:&amp;tbnh=105&amp;tbnw=101&amp;prev=/images%3Fq%3Dhacer%2Bsilencio%26gbv%3D2%26hl%3Des%26sa%3D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hyperlink" Target="http://images.google.cl/imgres?imgurl=http://www.autored.com/images/seguridad/senales/02_prohibido_tocar_bocina.gif&amp;imgrefurl=http://www.autored.com/seguridad_vial/senales_reglamentacion.php%3FPHPSESSID%3D26ec0c5b14f7d5e180c1d570ee3e9a87&amp;h=114&amp;w=151&amp;sz=2&amp;hl=es&amp;start=2&amp;tbnid=xoNmQC3RRufK9M:&amp;tbnh=72&amp;tbnw=96&amp;prev=/images%3Fq%3Dno%2Btocar%2Bbocina%26gbv%3D2%26hl%3Des%26sa%3D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 rot="360000">
            <a:off x="3340100" y="3016250"/>
            <a:ext cx="4846638" cy="1598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Lenguaje no verbal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 rot="360000">
            <a:off x="2957513" y="4614863"/>
            <a:ext cx="4835525" cy="1041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Kinésico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Proxémico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Paraverbal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s-MX" sz="2400" dirty="0" smtClean="0"/>
              <a:t>Icónico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67175" y="1196975"/>
            <a:ext cx="37449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Jaime Gatica Jorquera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Prof. Comunicación Oral y Escrita</a:t>
            </a:r>
          </a:p>
        </p:txBody>
      </p:sp>
      <p:pic>
        <p:nvPicPr>
          <p:cNvPr id="614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2811">
            <a:off x="1096963" y="42926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534400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Los gestos emblemáticos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Emblemáticos: Son específicos, son traducibles en palabras: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gitar la mano en señal de despedida.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Fruncir la nariz indicando disgusto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Picture 2" descr="C:\Users\JAIME\AppData\Local\Microsoft\Windows\Temporary Internet Files\Content.IE5\JA6HP14S\MC90029793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2492375"/>
            <a:ext cx="120173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JAIME\AppData\Local\Microsoft\Windows\Temporary Internet Files\Content.IE5\E1FP4RQ3\MP9004305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Gestos ilustrativos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Sirven para ilustrar  o recalcar lo que se está diciendo.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Son muy importantes cuando se habla en público y en los discursos.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Ejemplos: El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dedo acusador de Ricardo Lagos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31877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Gestos emotivos o patógrafos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1773238"/>
            <a:ext cx="3878262" cy="4103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Este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tipo de gestos reflejan el estado emotivo de la persona y es el resultado emocional del momento. 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ejemplo podemos mencionar gestos que expresan ansiedad o tensión, muecas de dolor, triunfo, alegría, etc.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Picture 2" descr="C:\Users\JAIME\AppData\Local\Microsoft\Windows\Temporary Internet Files\Content.IE5\E1FP4RQ3\MP9004304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0846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Gestos reguladores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773238"/>
            <a:ext cx="4452937" cy="39512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ellos se sincroniza o se regula la comunicación y el canal no desaparece. Se utilizan para tomar el relevo en la conversación, para iniciar y finalizar la interacción, para ceder el turno de la palabra… (dar la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mano).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inclinaciones de cabeza pueden llevar a apresurar el mensaje y acabar de hablar.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6" name="Picture 2" descr="C:\Users\JAIME\AppData\Local\Microsoft\Windows\Temporary Internet Files\Content.IE5\JA6HP14S\MC90019752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335915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scanear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35734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1 Título"/>
          <p:cNvSpPr>
            <a:spLocks noGrp="1"/>
          </p:cNvSpPr>
          <p:nvPr>
            <p:ph type="title"/>
          </p:nvPr>
        </p:nvSpPr>
        <p:spPr>
          <a:xfrm>
            <a:off x="539750" y="115888"/>
            <a:ext cx="5545138" cy="1443037"/>
          </a:xfrm>
        </p:spPr>
        <p:txBody>
          <a:bodyPr/>
          <a:lstStyle/>
          <a:p>
            <a:pPr algn="l" eaLnBrk="1" hangingPunct="1"/>
            <a:r>
              <a:rPr lang="es-CL" smtClean="0"/>
              <a:t>Gestos adaptadores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1341438"/>
            <a:ext cx="5473700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>
                <a:solidFill>
                  <a:schemeClr val="tx1"/>
                </a:solidFill>
              </a:rPr>
              <a:t>Gestos de adaptación o adaptadores</a:t>
            </a:r>
            <a:r>
              <a:rPr lang="es-CL" b="1" dirty="0" smtClean="0">
                <a:solidFill>
                  <a:schemeClr val="tx1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/>
                </a:solidFill>
              </a:rPr>
              <a:t>se </a:t>
            </a:r>
            <a:r>
              <a:rPr lang="es-CL" dirty="0">
                <a:solidFill>
                  <a:schemeClr val="tx1"/>
                </a:solidFill>
              </a:rPr>
              <a:t>utilizan para manejar emociones que no queremos expresar, para ayudar a relajarnos o tranquilizarnos, etc</a:t>
            </a:r>
            <a:r>
              <a:rPr lang="es-CL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Por </a:t>
            </a:r>
            <a:r>
              <a:rPr lang="es-CL" dirty="0">
                <a:solidFill>
                  <a:schemeClr val="tx1"/>
                </a:solidFill>
              </a:rPr>
              <a:t>ejemplo, </a:t>
            </a:r>
            <a:r>
              <a:rPr lang="es-CL" dirty="0" smtClean="0">
                <a:solidFill>
                  <a:schemeClr val="tx1"/>
                </a:solidFill>
              </a:rPr>
              <a:t>pellizcarse, morder  un bolígrafo</a:t>
            </a:r>
            <a:r>
              <a:rPr lang="es-CL" dirty="0">
                <a:solidFill>
                  <a:schemeClr val="tx1"/>
                </a:solidFill>
              </a:rPr>
              <a:t>, lápiz, cigarro, </a:t>
            </a:r>
            <a:r>
              <a:rPr lang="es-CL" dirty="0" smtClean="0">
                <a:solidFill>
                  <a:schemeClr val="tx1"/>
                </a:solidFill>
              </a:rPr>
              <a:t>Pasarse los dedos por el cuello de la camisa o revolverse el pelo cuando nos sentimos nerviosos, morderse </a:t>
            </a:r>
            <a:r>
              <a:rPr lang="es-CL" dirty="0">
                <a:solidFill>
                  <a:schemeClr val="tx1"/>
                </a:solidFill>
              </a:rPr>
              <a:t>una uña </a:t>
            </a:r>
            <a:r>
              <a:rPr lang="es-CL" dirty="0" smtClean="0">
                <a:solidFill>
                  <a:schemeClr val="tx1"/>
                </a:solidFill>
              </a:rPr>
              <a:t> o </a:t>
            </a:r>
            <a:r>
              <a:rPr lang="es-CL" dirty="0">
                <a:solidFill>
                  <a:schemeClr val="tx1"/>
                </a:solidFill>
              </a:rPr>
              <a:t>chuparse el dedo, muy común en los niños pequeños.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LO PROXÉMICO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483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276475"/>
            <a:ext cx="254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46525"/>
            <a:ext cx="4098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484313"/>
            <a:ext cx="26066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544763"/>
            <a:ext cx="2524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 PROXÉMICO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467600" cy="3951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 relaciona con la concepción, estructuración y el uso del espacio, relacionándolo con la distancia que se establece entre los participantes del proceso comunicativo.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 Esta distancia se ve influenciada por ciertos condicionamientos sociales (dependiendo de cada cultura) y la relación de familiaridad entre los participantes.</a:t>
            </a:r>
            <a:endParaRPr lang="es-MX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11188" y="188913"/>
            <a:ext cx="7561262" cy="831850"/>
          </a:xfrm>
        </p:spPr>
        <p:txBody>
          <a:bodyPr/>
          <a:lstStyle/>
          <a:p>
            <a:pPr eaLnBrk="1" hangingPunct="1"/>
            <a:r>
              <a:rPr lang="es-CL" smtClean="0"/>
              <a:t>DISTANCIAS ZONALES</a:t>
            </a:r>
          </a:p>
        </p:txBody>
      </p:sp>
      <p:pic>
        <p:nvPicPr>
          <p:cNvPr id="22531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66800"/>
            <a:ext cx="7559675" cy="568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043737" cy="904875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íntima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247650" y="1528763"/>
            <a:ext cx="4752975" cy="47529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600" dirty="0" smtClean="0">
                <a:solidFill>
                  <a:schemeClr val="tx1"/>
                </a:solidFill>
              </a:rPr>
              <a:t>Es la </a:t>
            </a:r>
            <a:r>
              <a:rPr lang="es-CL" sz="3600" dirty="0">
                <a:solidFill>
                  <a:schemeClr val="tx1"/>
                </a:solidFill>
              </a:rPr>
              <a:t>distancia que se da entre 15 y 45 centímetros (6 a 18 pulgadas). Es la más guardada por cada persona. Para que se dé esta cercanía, las personas tienen que tener mucha confianza y en algunos casos estarán emocionalmente unidos, pues la comunicación se realizará a través de la </a:t>
            </a:r>
            <a:r>
              <a:rPr lang="es-CL" sz="3600" dirty="0" smtClean="0">
                <a:solidFill>
                  <a:schemeClr val="tx1"/>
                </a:solidFill>
              </a:rPr>
              <a:t>mirada, el tacto y el sonido.</a:t>
            </a:r>
            <a:r>
              <a:rPr lang="es-CL" sz="3600" u="sng" dirty="0" smtClean="0">
                <a:solidFill>
                  <a:schemeClr val="tx1"/>
                </a:solidFill>
              </a:rPr>
              <a:t> </a:t>
            </a:r>
            <a:r>
              <a:rPr lang="es-CL" sz="3600" dirty="0">
                <a:solidFill>
                  <a:schemeClr val="tx1"/>
                </a:solidFill>
              </a:rPr>
              <a:t>Es la zona de los amigos, parejas, familia etc. Dentro de esta zona se encuentra la zona inferior a unos 15 centímetros del cuerpo, es la llamada zona íntima privada.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23556" name="Picture 4" descr="C:\Users\JAIME\AppData\Local\Microsoft\Windows\Temporary Internet Files\Content.IE5\B96ZT45L\MP9004441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31670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39750" y="1052513"/>
          <a:ext cx="8001000" cy="44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personal</a:t>
            </a:r>
            <a:endParaRPr lang="es-CL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539750" y="1484313"/>
            <a:ext cx="4176713" cy="4505325"/>
          </a:xfrm>
        </p:spPr>
        <p:txBody>
          <a:bodyPr/>
          <a:lstStyle/>
          <a:p>
            <a:pPr eaLnBrk="1" hangingPunct="1"/>
            <a:r>
              <a:rPr lang="es-CL" b="1" smtClean="0">
                <a:solidFill>
                  <a:schemeClr val="tx1"/>
                </a:solidFill>
              </a:rPr>
              <a:t>S</a:t>
            </a:r>
            <a:r>
              <a:rPr lang="es-CL" smtClean="0">
                <a:solidFill>
                  <a:schemeClr val="tx1"/>
                </a:solidFill>
              </a:rPr>
              <a:t>e da entre 46 y 120 centímetros (1,56 - 4 pies). Esta distancia se dan en la oficina, reuniones, asambleas, fiestas, conversaciones amistosas o de trabajo. Si estiramos el brazo, llegamos a tocar la persona con la que estamos manteniendo la conversación.</a:t>
            </a:r>
          </a:p>
          <a:p>
            <a:pPr eaLnBrk="1" hangingPunct="1"/>
            <a:endParaRPr lang="es-CL" smtClean="0"/>
          </a:p>
          <a:p>
            <a:pPr eaLnBrk="1" hangingPunct="1"/>
            <a:endParaRPr lang="es-CL" smtClean="0"/>
          </a:p>
        </p:txBody>
      </p:sp>
      <p:pic>
        <p:nvPicPr>
          <p:cNvPr id="24580" name="Picture 3" descr="C:\Users\JAIME\AppData\Local\Microsoft\Windows\Temporary Internet Files\Content.IE5\G844WYZH\MC90023177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51025"/>
            <a:ext cx="3759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550863" y="436563"/>
            <a:ext cx="6684962" cy="1263650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social</a:t>
            </a:r>
            <a:endParaRPr lang="es-CL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684213" y="1484313"/>
            <a:ext cx="4381500" cy="4505325"/>
          </a:xfrm>
        </p:spPr>
        <p:txBody>
          <a:bodyPr/>
          <a:lstStyle/>
          <a:p>
            <a:pPr eaLnBrk="1" hangingPunct="1"/>
            <a:r>
              <a:rPr lang="es-CL" b="1" smtClean="0">
                <a:solidFill>
                  <a:schemeClr val="tx1"/>
                </a:solidFill>
              </a:rPr>
              <a:t>Se </a:t>
            </a:r>
            <a:r>
              <a:rPr lang="es-CL" smtClean="0">
                <a:solidFill>
                  <a:schemeClr val="tx1"/>
                </a:solidFill>
              </a:rPr>
              <a:t>da entre 120 y 360 centímetros (4 - 12 pies). Es la distancia que nos separa de los extraños. Se utiliza con las personas con quienes no tenemos ninguna relación amistosa, la gente que no se conoce bien. Por ejemplo: la dependienta de un comercio, el albañil, los proveedores, los nuevos empleados, etc.</a:t>
            </a:r>
          </a:p>
          <a:p>
            <a:pPr eaLnBrk="1" hangingPunct="1"/>
            <a:endParaRPr lang="es-CL" smtClean="0">
              <a:solidFill>
                <a:schemeClr val="tx1"/>
              </a:solidFill>
            </a:endParaRPr>
          </a:p>
        </p:txBody>
      </p:sp>
      <p:pic>
        <p:nvPicPr>
          <p:cNvPr id="25604" name="Picture 2" descr="C:\Users\JAIME\AppData\Local\Microsoft\Windows\Temporary Internet Files\Content.IE5\JA6HP14S\MC90033406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958975"/>
            <a:ext cx="20732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550863" y="436563"/>
            <a:ext cx="7693025" cy="1192212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Distancia zonal pública</a:t>
            </a:r>
            <a:endParaRPr lang="es-CL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615950" y="1484313"/>
            <a:ext cx="7916863" cy="4824412"/>
          </a:xfrm>
        </p:spPr>
        <p:txBody>
          <a:bodyPr/>
          <a:lstStyle/>
          <a:p>
            <a:pPr eaLnBrk="1" hangingPunct="1"/>
            <a:r>
              <a:rPr lang="es-CL" b="1" smtClean="0">
                <a:solidFill>
                  <a:schemeClr val="tx1"/>
                </a:solidFill>
              </a:rPr>
              <a:t>S</a:t>
            </a:r>
            <a:r>
              <a:rPr lang="es-CL" smtClean="0">
                <a:solidFill>
                  <a:schemeClr val="tx1"/>
                </a:solidFill>
              </a:rPr>
              <a:t>e da a más de 360 centímetros (12 pies) y no tiene límite. Es la distancia idónea para dirigirse a un grupo de personas. El tono de voz es alto y esta distancia es la que se utiliza en las conferencias, coloquios o charlas.</a:t>
            </a:r>
          </a:p>
          <a:p>
            <a:pPr eaLnBrk="1" hangingPunct="1"/>
            <a:endParaRPr lang="es-CL" smtClean="0"/>
          </a:p>
        </p:txBody>
      </p:sp>
      <p:pic>
        <p:nvPicPr>
          <p:cNvPr id="26628" name="Picture 3" descr="C:\Users\JAIME\AppData\Local\Microsoft\Windows\Temporary Internet Files\Content.IE5\JA6HP14S\MC9002957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49725"/>
            <a:ext cx="389413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 ICÓNICO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651" name="Picture 2" descr="C:\Users\JAIME\AppData\Local\Microsoft\Windows\Temporary Internet Files\Content.IE5\E1FP4RQ3\MC90028710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25796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C:\Users\JAIME\AppData\Local\Microsoft\Windows\Temporary Internet Files\Content.IE5\JA6HP14S\MC90031887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0863"/>
            <a:ext cx="18796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JAIME\AppData\Local\Microsoft\Windows\Temporary Internet Files\Content.IE5\G844WYZH\MC90025284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057275"/>
            <a:ext cx="17637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C:\Users\JAIME\AppData\Local\Microsoft\Windows\Temporary Internet Files\Content.IE5\B96ZT45L\MC900335496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149600"/>
            <a:ext cx="18145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C:\Users\JAIME\AppData\Local\Microsoft\Windows\Temporary Internet Files\Content.IE5\G844WYZH\MC900217328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648200"/>
            <a:ext cx="176371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 descr="C:\Users\JAIME\AppData\Local\Microsoft\Windows\Temporary Internet Files\Content.IE5\JA6HP14S\MC900379975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414838"/>
            <a:ext cx="14636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C:\Users\JAIME\AppData\Local\Microsoft\Windows\Temporary Internet Files\Content.IE5\E1FP4RQ3\MC900391168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87875"/>
            <a:ext cx="11922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C:\Users\JAIME\AppData\Local\Microsoft\Windows\Temporary Internet Files\Content.IE5\B96ZT45L\MC900252825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63988"/>
            <a:ext cx="142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 ICÓNICO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838200" y="2038350"/>
            <a:ext cx="7467600" cy="1822450"/>
          </a:xfrm>
        </p:spPr>
        <p:txBody>
          <a:bodyPr/>
          <a:lstStyle/>
          <a:p>
            <a:pPr eaLnBrk="1" hangingPunct="1"/>
            <a:r>
              <a:rPr lang="es-CL" smtClean="0"/>
              <a:t>Lo icónico se relaciona con imágenes ( representación gráfica del objeto), señales, (señales de tránsito), indicios, símbolos ( color negro para manifestar duelo)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ICONO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628775"/>
            <a:ext cx="4413250" cy="4360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err="1" smtClean="0">
                <a:solidFill>
                  <a:schemeClr val="tx1"/>
                </a:solidFill>
              </a:rPr>
              <a:t>Ícono</a:t>
            </a:r>
            <a:r>
              <a:rPr lang="es-CL" dirty="0" err="1" smtClean="0">
                <a:solidFill>
                  <a:schemeClr val="tx1"/>
                </a:solidFill>
              </a:rPr>
              <a:t>del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  <a:hlinkClick r:id="rId2" action="ppaction://hlinkfile" tooltip="Idioma griego"/>
              </a:rPr>
              <a:t>griego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εἰκών, </a:t>
            </a:r>
            <a:r>
              <a:rPr lang="es-CL" i="1" dirty="0" err="1">
                <a:solidFill>
                  <a:schemeClr val="tx1"/>
                </a:solidFill>
              </a:rPr>
              <a:t>eikon</a:t>
            </a:r>
            <a:r>
              <a:rPr lang="es-CL" i="1" dirty="0" smtClean="0">
                <a:solidFill>
                  <a:schemeClr val="tx1"/>
                </a:solidFill>
              </a:rPr>
              <a:t>: significa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‘imagen</a:t>
            </a:r>
            <a:r>
              <a:rPr lang="es-CL" dirty="0" smtClean="0">
                <a:solidFill>
                  <a:schemeClr val="tx1"/>
                </a:solidFill>
              </a:rPr>
              <a:t>’ </a:t>
            </a:r>
            <a:endParaRPr lang="es-C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Es un signo que guarda relación con el objeto representado. Por ejemplo: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Las señales de tránsito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Señales carreteras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>
                <a:solidFill>
                  <a:schemeClr val="tx1"/>
                </a:solidFill>
              </a:rPr>
              <a:t>Señales de seguridad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9700" name="Picture 2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84288"/>
            <a:ext cx="17494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Users\JAIME\AppData\Local\Microsoft\Windows\Temporary Internet Files\Content.IE5\B96ZT45L\MC90034636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5229225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C:\Users\JAIME\AppData\Local\Microsoft\Windows\Temporary Internet Files\Content.IE5\G844WYZH\MC900343739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130550"/>
            <a:ext cx="17922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C:\Users\JAIME\AppData\Local\Microsoft\Windows\Temporary Internet Files\Content.IE5\B96ZT45L\MC900346315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376738"/>
            <a:ext cx="13112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C:\Users\JAIME\AppData\Local\Microsoft\Windows\Temporary Internet Files\Content.IE5\G844WYZH\MC900344031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922838"/>
            <a:ext cx="153193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símbolo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5100637" cy="4217987"/>
          </a:xfrm>
        </p:spPr>
        <p:txBody>
          <a:bodyPr/>
          <a:lstStyle/>
          <a:p>
            <a:pPr eaLnBrk="1" hangingPunct="1"/>
            <a:r>
              <a:rPr lang="es-ES" smtClean="0"/>
              <a:t>Representación de una realidad, en virtud de rasgos que se asocian con ésta por una convención socialmente aceptada.</a:t>
            </a:r>
          </a:p>
          <a:p>
            <a:pPr eaLnBrk="1" hangingPunct="1"/>
            <a:r>
              <a:rPr lang="es-ES" smtClean="0"/>
              <a:t>Evoca valores y sentimientos,</a:t>
            </a:r>
          </a:p>
          <a:p>
            <a:pPr eaLnBrk="1" hangingPunct="1"/>
            <a:r>
              <a:rPr lang="es-ES" smtClean="0"/>
              <a:t>Representa ideas abstractas.</a:t>
            </a:r>
          </a:p>
          <a:p>
            <a:pPr eaLnBrk="1" hangingPunct="1"/>
            <a:r>
              <a:rPr lang="es-ES" smtClean="0"/>
              <a:t>Ejemplo: la cruz simboliza el cristianismo.</a:t>
            </a:r>
            <a:endParaRPr lang="es-CL" smtClean="0"/>
          </a:p>
        </p:txBody>
      </p:sp>
      <p:sp>
        <p:nvSpPr>
          <p:cNvPr id="4" name="Picture 4" descr="j0238166"/>
          <p:cNvSpPr>
            <a:spLocks noChangeAspect="1" noChangeArrowheads="1"/>
          </p:cNvSpPr>
          <p:nvPr/>
        </p:nvSpPr>
        <p:spPr bwMode="auto">
          <a:xfrm>
            <a:off x="6084888" y="765175"/>
            <a:ext cx="20320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30725" name="Picture 2" descr="C:\Users\JAIME\AppData\Local\Microsoft\Windows\Temporary Internet Files\Content.IE5\JA6HP14S\MC90035870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930525"/>
            <a:ext cx="18542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 descr="C:\Users\JAIME\AppData\Local\Microsoft\Windows\Temporary Internet Files\Content.IE5\G844WYZH\MC90033549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249613"/>
            <a:ext cx="15271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C:\Users\JAIME\AppData\Local\Microsoft\Windows\Temporary Internet Files\Content.IE5\JA6HP14S\MC900301052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741863"/>
            <a:ext cx="16875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" descr="C:\Users\JAIME\AppData\Local\Microsoft\Windows\Temporary Internet Files\Content.IE5\JA6HP14S\MC9004128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775200"/>
            <a:ext cx="18224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2"/>
                </a:solidFill>
              </a:rPr>
              <a:t>Funciones de la comunicación no verbal</a:t>
            </a:r>
            <a:endParaRPr lang="es-MX" b="1" dirty="0" smtClean="0">
              <a:solidFill>
                <a:schemeClr val="accent2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1. Repetir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2. Sustituir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3. Contradecir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4. Complementar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5. Acentuar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s-ES" sz="2600" smtClean="0"/>
              <a:t>6. Regular o controlar</a:t>
            </a:r>
          </a:p>
          <a:p>
            <a:pPr marL="342900" indent="-342900" eaLnBrk="1" hangingPunct="1"/>
            <a:endParaRPr lang="es-ES" sz="2600" smtClean="0"/>
          </a:p>
          <a:p>
            <a:pPr marL="342900" indent="-342900" eaLnBrk="1" hangingPunct="1"/>
            <a:endParaRPr lang="es-ES" sz="2600" smtClean="0"/>
          </a:p>
        </p:txBody>
      </p:sp>
      <p:pic>
        <p:nvPicPr>
          <p:cNvPr id="31748" name="Picture 7" descr="silencio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575" y="2281238"/>
            <a:ext cx="962025" cy="1000125"/>
          </a:xfrm>
        </p:spPr>
      </p:pic>
      <p:pic>
        <p:nvPicPr>
          <p:cNvPr id="31749" name="Picture 9" descr="02_prohibido_tocar_boci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Interpretación de lenguaje no verbal</a:t>
            </a:r>
            <a:endParaRPr lang="es-C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771" name="Picture 3" descr="C:\Users\JAIME\AppData\Local\Microsoft\Windows\Temporary Internet Files\Content.IE5\B96ZT45L\MC9002979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23368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Users\JAIME\AppData\Local\Microsoft\Windows\Temporary Internet Files\Content.IE5\E1FP4RQ3\MP9001828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5038"/>
            <a:ext cx="24082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Users\JAIME\AppData\Local\Microsoft\Windows\Temporary Internet Files\Content.IE5\E1FP4RQ3\MC90015060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84288"/>
            <a:ext cx="22177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000" smtClean="0"/>
              <a:t>GESTO DE ENCOGER LOS HOMBROS</a:t>
            </a:r>
          </a:p>
        </p:txBody>
      </p:sp>
      <p:pic>
        <p:nvPicPr>
          <p:cNvPr id="33795" name="Picture 4" descr="escanear0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3629025" cy="4176712"/>
          </a:xfrm>
          <a:noFill/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643438" y="1916113"/>
            <a:ext cx="331311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Indica que una persona no sabe o no entiende algo.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Es un gesto que consta de tres partes principales: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Las palmas expuestas, los hombros encogidos y las cejas levantadas.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000" b="1" dirty="0" smtClean="0">
                <a:solidFill>
                  <a:schemeClr val="tx1"/>
                </a:solidFill>
                <a:latin typeface="+mn-lt"/>
              </a:rPr>
              <a:t>¿Qué  es  lo  “no verbal”?</a:t>
            </a:r>
            <a:r>
              <a:rPr lang="es-ES_tradnl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wcard Gothic" pitchFamily="82" charset="0"/>
              </a:rPr>
              <a:t/>
            </a:r>
            <a:br>
              <a:rPr lang="es-ES_tradnl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wcard Gothic" pitchFamily="82" charset="0"/>
              </a:rPr>
            </a:br>
            <a:endParaRPr lang="es-MX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2500" dirty="0" smtClean="0">
                <a:solidFill>
                  <a:schemeClr val="tx1"/>
                </a:solidFill>
              </a:rPr>
              <a:t>1. Lo no verbal es lo que se manifiesta “sin palabras”, es decir, a través de signos: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2500" dirty="0" smtClean="0">
                <a:solidFill>
                  <a:schemeClr val="tx1"/>
                </a:solidFill>
              </a:rPr>
              <a:t>Imágenes sensoriales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2500" dirty="0" smtClean="0">
                <a:solidFill>
                  <a:schemeClr val="tx1"/>
                </a:solidFill>
              </a:rPr>
              <a:t>Sonidos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2500" dirty="0" smtClean="0">
                <a:solidFill>
                  <a:schemeClr val="tx1"/>
                </a:solidFill>
              </a:rPr>
              <a:t>Movimientos corporales etc.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2500" dirty="0">
                <a:solidFill>
                  <a:schemeClr val="tx1"/>
                </a:solidFill>
              </a:rPr>
              <a:t> </a:t>
            </a:r>
            <a:r>
              <a:rPr lang="es-ES_tradnl" sz="2500" dirty="0" smtClean="0">
                <a:solidFill>
                  <a:schemeClr val="tx1"/>
                </a:solidFill>
              </a:rPr>
              <a:t>2. Generalmente acompañan, modifican o complementan el lenguaje verbal.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2500" dirty="0" smtClean="0">
                <a:solidFill>
                  <a:schemeClr val="tx1"/>
                </a:solidFill>
              </a:rPr>
              <a:t>3. Varía según la cultura, el tiempo y el contexto</a:t>
            </a:r>
            <a:r>
              <a:rPr lang="es-ES_tradnl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Pulgar hacia arriba</a:t>
            </a:r>
          </a:p>
        </p:txBody>
      </p:sp>
      <p:pic>
        <p:nvPicPr>
          <p:cNvPr id="34819" name="Picture 4" descr="escanear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3635375" cy="4248150"/>
          </a:xfrm>
          <a:noFill/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292725" y="1773238"/>
            <a:ext cx="33115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“Sin problemas”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El gesto del pulgar hacia arriba indica universalmente “todo bien”, En algunos países europeos se utiliza para hacer dedo cuando se viaja, en Grecia significa hártate.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Evaluación crítica</a:t>
            </a:r>
          </a:p>
        </p:txBody>
      </p:sp>
      <p:pic>
        <p:nvPicPr>
          <p:cNvPr id="35843" name="Picture 4" descr="escanear0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3216275" cy="4465637"/>
          </a:xfrm>
          <a:noFill/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364163" y="1700213"/>
            <a:ext cx="316865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 mano en la cara, con el índice levantando la mejilla y el otro dedo tapando la boca mientras el pulgar sostiene el mentón. Las piernas cruzadas y el brazo cruzado sobre el pecho (defensa) el mentón y la cabeza inclinados  hacia abajo (hostilidad) se pueden interpretar como “No me gusta lo que estás diciendo y no estoy de acuerdo”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Una niña diciendo una mentira</a:t>
            </a:r>
          </a:p>
        </p:txBody>
      </p:sp>
      <p:pic>
        <p:nvPicPr>
          <p:cNvPr id="36867" name="Picture 4" descr="escanear0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4464050" cy="4373562"/>
          </a:xfrm>
          <a:noFill/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5435600" y="1700213"/>
            <a:ext cx="324008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Si una niña de cinco años dice una mentira a sus padres se tapará inmediatamente la boca con una o las dos manos.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adulto diciendo una mentira.</a:t>
            </a:r>
          </a:p>
        </p:txBody>
      </p:sp>
      <p:pic>
        <p:nvPicPr>
          <p:cNvPr id="37891" name="Picture 4" descr="escanear0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4895850" cy="4040187"/>
          </a:xfrm>
          <a:noFill/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580063" y="1700213"/>
            <a:ext cx="3240087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El gesto de taparse la boca se vuelve más refinado en la edad adulta. Cuando el adulto dice una mentira, el cerebro ordena a la mano que tape la boca para bloquear la salida de palabras falsas, como lo hace la niña y la adolescente, pero a último momento aparta la mano de la boca y y el resultado es un gesto tocándose la nariz.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Palma en posición de sumisión</a:t>
            </a:r>
          </a:p>
        </p:txBody>
      </p:sp>
      <p:pic>
        <p:nvPicPr>
          <p:cNvPr id="38915" name="Picture 4" descr="escanear0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248150" cy="3408362"/>
          </a:xfrm>
          <a:noFill/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364163" y="1773238"/>
            <a:ext cx="33845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Si pedimos a alguien que mueva una caja de una lugar a otro y lo hacemos con la palma hacia arriba, lo percibirá como un gesto no amenazante, que denota sumisión, como la mano del mendigo pidiendo limosna.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9939" name="Picture 4" descr="escanear0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4465637" cy="3340100"/>
          </a:xfrm>
          <a:noFill/>
        </p:spPr>
      </p:pic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5364163" y="1628775"/>
            <a:ext cx="33845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Si hacemos el mismo pedido de la caja, pero con la palma hacia abajo, el pedido se entiende como autoritario; la persona aludida sentirá que UD. está dándole una orden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Palma en posición agresiva.</a:t>
            </a:r>
          </a:p>
        </p:txBody>
      </p:sp>
      <p:pic>
        <p:nvPicPr>
          <p:cNvPr id="40963" name="Picture 4" descr="escanear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5903912" cy="3317875"/>
          </a:xfrm>
          <a:noFill/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5364163" y="1628775"/>
            <a:ext cx="324008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 palma cerrada en un puño con el dedo señalando la dirección, es el palo simbólico con el que se golpea al que escucha para hacerlo obedecer.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Este es un gesto irritante, que debemos evitar si deseamos que las personas perciban lo que les pedimos como un favor y no como una orden.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Apretón de manos estilo guante</a:t>
            </a:r>
          </a:p>
        </p:txBody>
      </p:sp>
      <p:pic>
        <p:nvPicPr>
          <p:cNvPr id="41987" name="Picture 4" descr="escanear0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7092950" cy="3549650"/>
          </a:xfrm>
          <a:noFill/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5867400" y="191611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5940425" y="1700213"/>
            <a:ext cx="2735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Se lo llama también saludo de político, el iniciador trata de dar la impresión de ser una persona digna de confianza y honesta, pero cuando se usa esa técnica con alguien que se acaba de conocer el efecto es opuesto.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Manos enlazadas en alto</a:t>
            </a:r>
          </a:p>
        </p:txBody>
      </p:sp>
      <p:pic>
        <p:nvPicPr>
          <p:cNvPr id="43011" name="Picture 4" descr="escanear00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2697162" cy="4248150"/>
          </a:xfrm>
          <a:noFill/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4427538" y="1989138"/>
            <a:ext cx="4321175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Las manos enlazadas es un gesto de frustración y que indica que la persona que lo está utilizando disimula una actitud negativa.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Al parecer existe una relación entre la altura a la que se sostienen las manos y la intensidad de la actitud negativa.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El trato con las personas resultará más difícil cuanto más altas estén las manos.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La ojiva hacia arriba </a:t>
            </a:r>
          </a:p>
        </p:txBody>
      </p:sp>
      <p:pic>
        <p:nvPicPr>
          <p:cNvPr id="44035" name="Picture 4" descr="escanear0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3916362" cy="4321175"/>
          </a:xfrm>
          <a:noFill/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4716463" y="1844675"/>
            <a:ext cx="38163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La ojiva la utiliza la persona que tiene confianza en sí mismo y por lo general entre un superior y un subordinado. Es una actitud de con fianza y de “saberlo todo”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Los gerentes lo utilizan para dar instrucciones o consejos.</a:t>
            </a:r>
          </a:p>
          <a:p>
            <a:pPr eaLnBrk="1" hangingPunct="1">
              <a:spcBef>
                <a:spcPct val="50000"/>
              </a:spcBef>
            </a:pPr>
            <a:r>
              <a:rPr lang="es-MX"/>
              <a:t>Se usa cuando la persona está hablando.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5 Marcador de SmartArt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18600" cy="672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Frotarse un ojo</a:t>
            </a:r>
          </a:p>
        </p:txBody>
      </p:sp>
      <p:pic>
        <p:nvPicPr>
          <p:cNvPr id="45059" name="Picture 4" descr="escanear00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700213"/>
            <a:ext cx="3190875" cy="4465637"/>
          </a:xfrm>
          <a:noFill/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5076825" y="1773238"/>
            <a:ext cx="35988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El gesto representa el intento del cerebro de bloquear la visión del engaño de tener que evitar mirar a la cara de la persona a quien se está mintiendo.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Frotarse la oreja</a:t>
            </a:r>
          </a:p>
        </p:txBody>
      </p:sp>
      <p:pic>
        <p:nvPicPr>
          <p:cNvPr id="46083" name="Picture 4" descr="escanear00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1700213"/>
            <a:ext cx="4181475" cy="4392612"/>
          </a:xfrm>
          <a:noFill/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076825" y="1916113"/>
            <a:ext cx="33115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Es el intento del que escucha de no oír lo malo de bloquear las palabras del que miente poniendo una mano alrededor de la oreja o sobre ella.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Tirar del cuello de la camisa</a:t>
            </a:r>
          </a:p>
        </p:txBody>
      </p:sp>
      <p:pic>
        <p:nvPicPr>
          <p:cNvPr id="47107" name="Picture 4" descr="escanear00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09725"/>
            <a:ext cx="4191000" cy="4392613"/>
          </a:xfrm>
          <a:noFill/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5292725" y="1700213"/>
            <a:ext cx="33115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Desmond Morris notó que los gestos de los que dicen mentiras revela que al decirlas se produce un ligero temblor  facial y el los tejidos del cuello y entonces es necesario frotarse o rascarse. Esa parece ser la explicación de gesto de tirar del cuello de la camisa que hacen algunas personas cuando dicen una mentira y sospechan que se les ha descubierto.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Tomando una decisión</a:t>
            </a:r>
          </a:p>
        </p:txBody>
      </p:sp>
      <p:pic>
        <p:nvPicPr>
          <p:cNvPr id="48131" name="Picture 4" descr="escanear00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3024187" cy="4392612"/>
          </a:xfrm>
          <a:noFill/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4643438" y="1700213"/>
            <a:ext cx="39608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/>
              <a:t>El gesto de acariciarse la barbilla es la señal de que el que lo hace está tomando una decisión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ejercicios</a:t>
            </a:r>
            <a:endParaRPr lang="es-C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5" name="Picture 3" descr="C:\Users\JAIME\AppData\Local\Microsoft\Windows\Temporary Internet Files\Content.IE5\E1FP4RQ3\MC90041733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391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836613"/>
            <a:ext cx="7478713" cy="5400675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1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s-ES" sz="2100" smtClean="0">
                <a:solidFill>
                  <a:schemeClr val="tx1"/>
                </a:solidFill>
              </a:rPr>
              <a:t>¿ Qué tipo de comunicación no verbal se presenta en las siguientes situaciones: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ES" sz="210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es-ES" sz="2100" smtClean="0">
                <a:solidFill>
                  <a:schemeClr val="tx1"/>
                </a:solidFill>
              </a:rPr>
              <a:t>Una persona llega tarde a su trabajo. Al llegar el jefe le dice con tono burlesco: “me alegra  que esté llegando usted temprano”. Esta entonación corresponde a: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ES" sz="210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Kinésica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Proxémica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Paralingüística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s-ES" sz="2100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paralingüística*****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2. En la situación anterior, la comunicación no verbal cumple la siguiente función: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s-ES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  <a:p>
            <a:pPr marL="571500" indent="-571500" eaLnBrk="1" hangingPunct="1"/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accent2"/>
                </a:solidFill>
              </a:rPr>
              <a:t>Respuesta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4275" name="Rectangle 4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3. Sacar la lengua, es un signo propio de comunicación:</a:t>
            </a:r>
          </a:p>
          <a:p>
            <a:pPr marL="571500" indent="-571500" eaLnBrk="1" hangingPunct="1"/>
            <a:endParaRPr lang="es-ES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40688" cy="1441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Manifestaciones </a:t>
            </a:r>
            <a:r>
              <a:rPr lang="es-CL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paraverbales</a:t>
            </a: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o paralingüísticas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9" name="Picture 2" descr="C:\Users\JAIME\AppData\Local\Microsoft\Windows\Temporary Internet Files\Content.IE5\B96ZT45L\MM90028528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68500"/>
            <a:ext cx="14763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JAIME\AppData\Local\Microsoft\Windows\Temporary Internet Files\Content.IE5\E1FP4RQ3\MC9003048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9275"/>
            <a:ext cx="12493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JAIME\AppData\Local\Microsoft\Windows\Temporary Internet Files\Content.IE5\G844WYZH\MC9002346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489450"/>
            <a:ext cx="1790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:\Users\JAIME\AppData\Local\Microsoft\Windows\Temporary Internet Files\Content.IE5\E1FP4RQ3\MC9003118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430463"/>
            <a:ext cx="28146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C:\Users\JAIME\AppData\Local\Microsoft\Windows\Temporary Internet Files\Content.IE5\E1FP4RQ3\MC9002789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7688"/>
            <a:ext cx="1703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C:\Users\JAIME\AppData\Local\Microsoft\Windows\Temporary Internet Files\Content.IE5\JA6HP14S\MP90044307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70113"/>
            <a:ext cx="32353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5299" name="Rectangle 4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Kinésica*****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6323" name="Rectangle 4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4. El humo que sale del fuego es visto a larga distancia por una tribu, que la interpreta como presagio de buena suerte. Esto corresponde a: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7347" name="Rectangle 4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 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s-ES" sz="2600" smtClean="0">
                <a:solidFill>
                  <a:schemeClr val="tx1"/>
                </a:solidFill>
              </a:rPr>
              <a:t>5. El rostro de esta imagen hace referencia a lo:</a:t>
            </a:r>
          </a:p>
          <a:p>
            <a:pPr marL="495300" indent="-495300" eaLnBrk="1" hangingPunct="1"/>
            <a:endParaRPr lang="es-ES" sz="2600" smtClean="0">
              <a:solidFill>
                <a:schemeClr val="tx1"/>
              </a:solidFill>
            </a:endParaRP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Kinésico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Proxémico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Paralingüístico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z="2600" smtClean="0">
                <a:solidFill>
                  <a:schemeClr val="tx1"/>
                </a:solidFill>
              </a:rPr>
              <a:t>Simbólico- icónico</a:t>
            </a:r>
          </a:p>
          <a:p>
            <a:pPr marL="495300" indent="-495300" eaLnBrk="1" hangingPunct="1"/>
            <a:endParaRPr lang="es-ES" sz="2600" smtClean="0"/>
          </a:p>
        </p:txBody>
      </p:sp>
      <p:pic>
        <p:nvPicPr>
          <p:cNvPr id="58372" name="Picture 5" descr="tristez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17700"/>
            <a:ext cx="3979862" cy="394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Kinésica*****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 icónica</a:t>
            </a:r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500" smtClean="0">
                <a:solidFill>
                  <a:schemeClr val="tx1"/>
                </a:solidFill>
              </a:rPr>
              <a:t>6. La ubicación de las sillas en la sala de clases, y la distancia entre las personas en una fila, son parte de la comunicación no verbal que denominamos: </a:t>
            </a:r>
          </a:p>
          <a:p>
            <a:pPr marL="400050" indent="-400050" eaLnBrk="1" hangingPunct="1">
              <a:lnSpc>
                <a:spcPct val="90000"/>
              </a:lnSpc>
            </a:pPr>
            <a:endParaRPr lang="es-ES" sz="2500" smtClean="0">
              <a:solidFill>
                <a:schemeClr val="tx1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Kinésica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Proxémica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Gestual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Paralingüística 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z="2400" smtClean="0">
                <a:solidFill>
                  <a:schemeClr val="tx1"/>
                </a:solidFill>
              </a:rPr>
              <a:t>Simbólico-icónica </a:t>
            </a:r>
          </a:p>
          <a:p>
            <a:pPr marL="400050" indent="-40005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endParaRPr lang="es-ES" sz="2500" smtClean="0"/>
          </a:p>
          <a:p>
            <a:pPr marL="400050" indent="-400050" eaLnBrk="1" hangingPunct="1">
              <a:lnSpc>
                <a:spcPct val="90000"/>
              </a:lnSpc>
            </a:pPr>
            <a:endParaRPr lang="es-ES" sz="2500" smtClean="0"/>
          </a:p>
          <a:p>
            <a:pPr marL="400050" indent="-400050" eaLnBrk="1" hangingPunct="1">
              <a:lnSpc>
                <a:spcPct val="90000"/>
              </a:lnSpc>
            </a:pPr>
            <a:endParaRPr lang="es-E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952500" lvl="1" indent="-495300" eaLnBrk="1" hangingPunct="1"/>
            <a:endParaRPr lang="es-ES" smtClean="0"/>
          </a:p>
          <a:p>
            <a:pPr marL="952500" lvl="1" indent="-495300" eaLnBrk="1" hangingPunct="1"/>
            <a:endParaRPr lang="es-ES" smtClean="0">
              <a:solidFill>
                <a:schemeClr val="tx1"/>
              </a:solidFill>
            </a:endParaRP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******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7. En “Te llaman por teléfono, parece que es un ancianito” Esta expresión hace referencia a la comunicación no verbal: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es-ES" smtClean="0"/>
          </a:p>
          <a:p>
            <a:pPr marL="571500" indent="-571500" eaLnBrk="1" hangingPunct="1">
              <a:lnSpc>
                <a:spcPct val="90000"/>
              </a:lnSpc>
            </a:pPr>
            <a:endParaRPr lang="es-ES" smtClean="0"/>
          </a:p>
          <a:p>
            <a:pPr marL="571500" indent="-571500" eaLnBrk="1" hangingPunct="1"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endParaRPr lang="es-ES" smtClean="0">
              <a:solidFill>
                <a:schemeClr val="tx1"/>
              </a:solidFill>
            </a:endParaRP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*****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s-ES" sz="2200" smtClean="0">
                <a:solidFill>
                  <a:schemeClr val="tx1"/>
                </a:solidFill>
              </a:rPr>
              <a:t>8. El siguiente cartel de una carretera utiliza comunicación no verbal:</a:t>
            </a:r>
          </a:p>
          <a:p>
            <a:pPr marL="419100" indent="-419100" eaLnBrk="1" hangingPunct="1"/>
            <a:endParaRPr lang="es-ES" sz="2200" smtClean="0">
              <a:solidFill>
                <a:schemeClr val="tx1"/>
              </a:solidFill>
            </a:endParaRP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Kinésica 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Proxémica 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Gestual 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 Paralingüística</a:t>
            </a:r>
          </a:p>
          <a:p>
            <a:pPr marL="419100" indent="-419100" eaLnBrk="1" hangingPunct="1">
              <a:buFont typeface="Wingdings" pitchFamily="2" charset="2"/>
              <a:buAutoNum type="alphaLcPeriod"/>
            </a:pPr>
            <a:r>
              <a:rPr lang="es-ES" sz="2000" smtClean="0">
                <a:solidFill>
                  <a:schemeClr val="tx1"/>
                </a:solidFill>
              </a:rPr>
              <a:t>   Simbólico-icónica </a:t>
            </a:r>
          </a:p>
          <a:p>
            <a:pPr marL="419100" indent="-419100" eaLnBrk="1" hangingPunct="1">
              <a:buFont typeface="Wingdings" pitchFamily="2" charset="2"/>
              <a:buNone/>
            </a:pPr>
            <a:endParaRPr lang="es-ES" sz="1800" smtClean="0"/>
          </a:p>
          <a:p>
            <a:pPr marL="419100" indent="-419100" eaLnBrk="1" hangingPunct="1"/>
            <a:endParaRPr lang="es-ES" sz="1800" smtClean="0"/>
          </a:p>
          <a:p>
            <a:pPr marL="419100" indent="-419100" eaLnBrk="1" hangingPunct="1"/>
            <a:endParaRPr lang="es-ES" sz="2200" smtClean="0"/>
          </a:p>
        </p:txBody>
      </p:sp>
      <p:pic>
        <p:nvPicPr>
          <p:cNvPr id="64516" name="Picture 6" descr="Cartel_2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71738"/>
            <a:ext cx="3095625" cy="2319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Oral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650" y="1916113"/>
            <a:ext cx="7694613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Tono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(agudo o grave). Es la adecuación emocional del emisor a la situación en que se encuentra. Una excesiva emocionalidad agudiza la voz.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Volumen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(elevado o bajo) puede tener relación con la intención de imponerse o expresar timidez.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Ritmo:</a:t>
            </a:r>
            <a:r>
              <a:rPr lang="es-CL" dirty="0" smtClean="0">
                <a:solidFill>
                  <a:schemeClr val="tx1"/>
                </a:solidFill>
              </a:rPr>
              <a:t> (monótono, expresivo, rápido, lento) Se refiere a la fluidez verbal con que se expresa el emisor.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es-CL" dirty="0" smtClean="0">
                <a:solidFill>
                  <a:schemeClr val="tx1"/>
                </a:solidFill>
              </a:rPr>
              <a:t>Un ritmo vivo, modulado, animado está vinculado con la persona bien dispuesta para la conversación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Picture 2" descr="C:\Users\JAIME\AppData\Local\Microsoft\Windows\Temporary Internet Files\Content.IE5\G844WYZH\MC900234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49263"/>
            <a:ext cx="215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952500" lvl="1" indent="-495300" eaLnBrk="1" hangingPunct="1"/>
            <a:endParaRPr lang="es-ES" smtClean="0"/>
          </a:p>
          <a:p>
            <a:pPr marL="952500" lvl="1" indent="-495300" eaLnBrk="1" hangingPunct="1"/>
            <a:endParaRPr lang="es-ES" smtClean="0"/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Gestual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 </a:t>
            </a:r>
          </a:p>
          <a:p>
            <a:pPr marL="952500" lvl="1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Simbólico-icónica ***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437062" cy="4267200"/>
          </a:xfrm>
          <a:noFill/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chemeClr val="tx1"/>
                </a:solidFill>
              </a:rPr>
              <a:t>9. En la siguiente situación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chemeClr val="tx1"/>
                </a:solidFill>
              </a:rPr>
              <a:t>comunicativa no verbal, aparece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chemeClr val="tx1"/>
                </a:solidFill>
              </a:rPr>
              <a:t>la función:</a:t>
            </a:r>
            <a:r>
              <a:rPr lang="es-ES" sz="1800" smtClean="0">
                <a:solidFill>
                  <a:schemeClr val="tx1"/>
                </a:solidFill>
              </a:rPr>
              <a:t> 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es-ES" sz="1800" smtClean="0">
              <a:solidFill>
                <a:schemeClr val="tx1"/>
              </a:solidFill>
            </a:endParaRP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  <a:p>
            <a:pPr marL="495300" indent="-495300" eaLnBrk="1" hangingPunct="1"/>
            <a:endParaRPr lang="es-ES" smtClean="0"/>
          </a:p>
          <a:p>
            <a:pPr marL="495300" indent="-495300" eaLnBrk="1" hangingPunct="1"/>
            <a:endParaRPr lang="es-ES" smtClean="0"/>
          </a:p>
          <a:p>
            <a:pPr marL="495300" indent="-495300" eaLnBrk="1" hangingPunct="1"/>
            <a:endParaRPr lang="es-ES" smtClean="0"/>
          </a:p>
        </p:txBody>
      </p:sp>
      <p:pic>
        <p:nvPicPr>
          <p:cNvPr id="66564" name="Picture 5" descr="brad_pi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557338"/>
            <a:ext cx="2967037" cy="4267200"/>
          </a:xfrm>
          <a:noFill/>
        </p:spPr>
      </p:pic>
      <p:sp>
        <p:nvSpPr>
          <p:cNvPr id="66565" name="AutoShape 7"/>
          <p:cNvSpPr>
            <a:spLocks noChangeArrowheads="1"/>
          </p:cNvSpPr>
          <p:nvPr/>
        </p:nvSpPr>
        <p:spPr bwMode="auto">
          <a:xfrm>
            <a:off x="6372225" y="188913"/>
            <a:ext cx="2771775" cy="1196975"/>
          </a:xfrm>
          <a:prstGeom prst="cloudCallout">
            <a:avLst>
              <a:gd name="adj1" fmla="val -55671"/>
              <a:gd name="adj2" fmla="val 9734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s-ES" sz="2000">
                <a:latin typeface="Times New Roman" pitchFamily="18" charset="0"/>
              </a:rPr>
              <a:t>¡A veces,  me siento tan insignificante</a:t>
            </a:r>
            <a:r>
              <a:rPr lang="es-ES" sz="240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Contradecir****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Sustituir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10. En la siguiente situación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comunicativa, aparece </a:t>
            </a:r>
          </a:p>
          <a:p>
            <a:pPr marL="495300" indent="-4953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la función: 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Complementar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495300" indent="-4953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Controlar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es-ES" smtClean="0"/>
          </a:p>
          <a:p>
            <a:pPr marL="495300" indent="-495300" eaLnBrk="1" hangingPunct="1"/>
            <a:endParaRPr lang="es-ES" sz="2600" smtClean="0"/>
          </a:p>
        </p:txBody>
      </p:sp>
      <p:pic>
        <p:nvPicPr>
          <p:cNvPr id="68612" name="Picture 5" descr="101334010544a2394ab1d06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068638"/>
            <a:ext cx="3924300" cy="2913062"/>
          </a:xfrm>
          <a:noFill/>
        </p:spPr>
      </p:pic>
      <p:sp>
        <p:nvSpPr>
          <p:cNvPr id="68613" name="AutoShape 7"/>
          <p:cNvSpPr>
            <a:spLocks noChangeArrowheads="1"/>
          </p:cNvSpPr>
          <p:nvPr/>
        </p:nvSpPr>
        <p:spPr bwMode="auto">
          <a:xfrm>
            <a:off x="5795963" y="188913"/>
            <a:ext cx="3097212" cy="1484312"/>
          </a:xfrm>
          <a:prstGeom prst="cloudCallout">
            <a:avLst>
              <a:gd name="adj1" fmla="val -20324"/>
              <a:gd name="adj2" fmla="val 16497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s-ES" sz="2400">
                <a:latin typeface="Times New Roman" pitchFamily="18" charset="0"/>
              </a:rPr>
              <a:t>¡No puede seeeeer!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Repetir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Complementar****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Acentuar</a:t>
            </a:r>
          </a:p>
          <a:p>
            <a:pPr marL="571500" indent="-5715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Controlar</a:t>
            </a:r>
          </a:p>
          <a:p>
            <a:pPr marL="571500" indent="-571500" eaLnBrk="1" hangingPunct="1"/>
            <a:endParaRPr lang="es-ES" smtClean="0"/>
          </a:p>
          <a:p>
            <a:pPr marL="571500" indent="-5715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600" smtClean="0">
                <a:solidFill>
                  <a:schemeClr val="tx1"/>
                </a:solidFill>
              </a:rPr>
              <a:t>11. ¿ Qué tipo de gesto se advierte en la siguiente imagen?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Emblemático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Ilustrativo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Patógrafo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Evidente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/>
          </a:p>
          <a:p>
            <a:pPr marL="609600" indent="-609600" eaLnBrk="1" hangingPunct="1">
              <a:lnSpc>
                <a:spcPct val="90000"/>
              </a:lnSpc>
            </a:pPr>
            <a:endParaRPr lang="es-ES" sz="2200" smtClean="0"/>
          </a:p>
        </p:txBody>
      </p:sp>
      <p:pic>
        <p:nvPicPr>
          <p:cNvPr id="70660" name="Picture 5" descr="depresion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1892300"/>
            <a:ext cx="3714750" cy="345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Emblemático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Ilustrativo	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Patógrafo ***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Evidente</a:t>
            </a:r>
          </a:p>
          <a:p>
            <a:pPr marL="609600" indent="-609600" eaLnBrk="1" hangingPunct="1"/>
            <a:endParaRPr lang="es-ES" smtClean="0"/>
          </a:p>
          <a:p>
            <a:pPr marL="609600" indent="-6096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600" smtClean="0">
                <a:solidFill>
                  <a:schemeClr val="tx1"/>
                </a:solidFill>
              </a:rPr>
              <a:t>12. ¿ Qué tipo de distancia proxémica  se advierte en la siguiente imagen: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Íntima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Personal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Social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Pública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s-ES_tradnl" sz="2600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/>
          </a:p>
          <a:p>
            <a:pPr marL="609600" indent="-609600" eaLnBrk="1" hangingPunct="1">
              <a:lnSpc>
                <a:spcPct val="90000"/>
              </a:lnSpc>
            </a:pPr>
            <a:endParaRPr lang="es-ES" sz="2600" smtClean="0"/>
          </a:p>
        </p:txBody>
      </p:sp>
      <p:pic>
        <p:nvPicPr>
          <p:cNvPr id="72708" name="Picture 5" descr="secret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0" y="1916113"/>
            <a:ext cx="3419475" cy="3744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Íntima****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Personal	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Social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Pública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_tradnl" smtClean="0">
                <a:solidFill>
                  <a:schemeClr val="tx1"/>
                </a:solidFill>
              </a:rPr>
              <a:t>Sentimental</a:t>
            </a:r>
          </a:p>
          <a:p>
            <a:pPr marL="609600" indent="-609600" eaLnBrk="1" hangingPunct="1"/>
            <a:endParaRPr lang="es-ES" smtClean="0"/>
          </a:p>
          <a:p>
            <a:pPr marL="609600" indent="-6096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200" smtClean="0">
                <a:solidFill>
                  <a:schemeClr val="accent2"/>
                </a:solidFill>
              </a:rPr>
              <a:t>Ejercicios</a:t>
            </a:r>
            <a:endParaRPr lang="es-MX" sz="4200" smtClean="0">
              <a:solidFill>
                <a:schemeClr val="accent2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s-ES" smtClean="0">
                <a:solidFill>
                  <a:schemeClr val="tx1"/>
                </a:solidFill>
              </a:rPr>
              <a:t>13.  “Te VAAAAAS porque YO quiero que te vayas”, se advierte una señal: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Simbólica</a:t>
            </a:r>
          </a:p>
          <a:p>
            <a:pPr marL="571500" indent="-571500" eaLnBrk="1" hangingPunct="1">
              <a:buFontTx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</a:t>
            </a:r>
          </a:p>
          <a:p>
            <a:pPr marL="571500" indent="-571500" eaLnBrk="1" hangingPunct="1"/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mtClean="0"/>
              <a:t>Escrito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113" y="2492375"/>
            <a:ext cx="7467600" cy="34067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Puntuación: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signos de puntuación ayudan al lector  a comprender el tono el ritmo de lo escrito. Ejemplo una pregunta, una exclamación.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Espacio: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distribución espacial facilita una mejor comprensión del contenido. La sangría, la disposición espacial para escribir un diálogo.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b="1" u="sng" dirty="0" smtClean="0">
                <a:solidFill>
                  <a:srgbClr val="7030A0"/>
                </a:solidFill>
              </a:rPr>
              <a:t>Tipografía: </a:t>
            </a:r>
            <a:r>
              <a:rPr lang="es-CL" dirty="0" smtClean="0">
                <a:solidFill>
                  <a:schemeClr val="tx1"/>
                </a:solidFill>
              </a:rPr>
              <a:t>tipo de letra. En el caso de un cómics, se usa tipografía gruesa y en negrita para expresar que el personaje está gritando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1268" name="Picture 2" descr="C:\Users\JAIME\AppData\Local\Microsoft\Windows\Temporary Internet Files\Content.IE5\JA6HP14S\MC90025092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14300"/>
            <a:ext cx="219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Respuesta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/>
            <a:endParaRPr lang="es-ES" smtClean="0">
              <a:solidFill>
                <a:schemeClr val="tx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KINÉSICA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PROXÉMICA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SIMBÓLICA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s-ES" smtClean="0">
                <a:solidFill>
                  <a:schemeClr val="tx1"/>
                </a:solidFill>
              </a:rPr>
              <a:t>PARALINGÜÍSTICA*****</a:t>
            </a:r>
          </a:p>
          <a:p>
            <a:pPr marL="609600" indent="-609600"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post_0218_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6213" y="1752600"/>
            <a:ext cx="3700462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LO KINÉSICO</a:t>
            </a:r>
            <a:endParaRPr lang="es-C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1" name="Picture 2" descr="C:\Users\JAIME\AppData\Local\Microsoft\Windows\Temporary Internet Files\Content.IE5\B96ZT45L\MC9002979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9275"/>
            <a:ext cx="265747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C:\Users\JAIME\AppData\Local\Microsoft\Windows\Temporary Internet Files\Content.IE5\JA6HP14S\MP9003992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3101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C:\Users\JAIME\AppData\Local\Microsoft\Windows\Temporary Internet Files\Content.IE5\G844WYZH\MP90039921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66913"/>
            <a:ext cx="33131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C:\Users\JAIME\AppData\Local\Microsoft\Windows\Temporary Internet Files\Content.IE5\E1FP4RQ3\MP90022750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2492375"/>
            <a:ext cx="24685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L" b="1" smtClean="0">
                <a:solidFill>
                  <a:srgbClr val="7030A0"/>
                </a:solidFill>
              </a:rPr>
              <a:t>Kine</a:t>
            </a:r>
            <a:r>
              <a:rPr lang="es-CL" smtClean="0"/>
              <a:t>, del griego movimiento.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Corresponde a los  gestos, movimientos corporales y miradas. 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Algunos de estos comportamientos tienen intención comunicativa, otros son solo expresivos.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Algunos dan a conocer emociones, otros rasgos de la personalidad.</a:t>
            </a:r>
          </a:p>
          <a:p>
            <a:pPr eaLnBrk="1" hangingPunct="1">
              <a:lnSpc>
                <a:spcPct val="80000"/>
              </a:lnSpc>
            </a:pPr>
            <a:r>
              <a:rPr lang="es-ES_tradnl" smtClean="0"/>
              <a:t>El comportamiento no verbal puede repetir, contradecir, sustituir, complementar, acentuar o regular el comportamiento verbal.</a:t>
            </a:r>
          </a:p>
          <a:p>
            <a:pPr eaLnBrk="1" hangingPunct="1">
              <a:lnSpc>
                <a:spcPct val="80000"/>
              </a:lnSpc>
              <a:buFont typeface="Rage Italic" pitchFamily="66" charset="0"/>
              <a:buNone/>
            </a:pPr>
            <a:r>
              <a:rPr lang="es-ES_tradnl" smtClean="0"/>
              <a:t>   </a:t>
            </a:r>
            <a:endParaRPr 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2193</Words>
  <Application>Microsoft Office PowerPoint</Application>
  <PresentationFormat>Presentación en pantalla (4:3)</PresentationFormat>
  <Paragraphs>326</Paragraphs>
  <Slides>71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81" baseType="lpstr">
      <vt:lpstr>Verdana</vt:lpstr>
      <vt:lpstr>Arial</vt:lpstr>
      <vt:lpstr>Cambria</vt:lpstr>
      <vt:lpstr>Rage Italic</vt:lpstr>
      <vt:lpstr>Calibri</vt:lpstr>
      <vt:lpstr>Times New Roman</vt:lpstr>
      <vt:lpstr>Showcard Gothic</vt:lpstr>
      <vt:lpstr>Wingdings</vt:lpstr>
      <vt:lpstr>Lucida Handwriting</vt:lpstr>
      <vt:lpstr>Sketchbook</vt:lpstr>
      <vt:lpstr>Lenguaje no verbal</vt:lpstr>
      <vt:lpstr>Presentación de PowerPoint</vt:lpstr>
      <vt:lpstr>¿Qué  es  lo  “no verbal”? </vt:lpstr>
      <vt:lpstr>Presentación de PowerPoint</vt:lpstr>
      <vt:lpstr>Manifestaciones paraverbales o paralingüísticas</vt:lpstr>
      <vt:lpstr>Oral</vt:lpstr>
      <vt:lpstr>Escrito</vt:lpstr>
      <vt:lpstr>          LO KINÉSICO</vt:lpstr>
      <vt:lpstr>Presentación de PowerPoint</vt:lpstr>
      <vt:lpstr>Presentación de PowerPoint</vt:lpstr>
      <vt:lpstr>Los gestos emblemáticos</vt:lpstr>
      <vt:lpstr>Gestos ilustrativos</vt:lpstr>
      <vt:lpstr>Gestos emotivos o patógrafos</vt:lpstr>
      <vt:lpstr>Gestos reguladores</vt:lpstr>
      <vt:lpstr>Gestos adaptadores </vt:lpstr>
      <vt:lpstr>LO PROXÉMICO</vt:lpstr>
      <vt:lpstr>LO PROXÉMICO</vt:lpstr>
      <vt:lpstr>DISTANCIAS ZONALES</vt:lpstr>
      <vt:lpstr>Distancia zonal íntima</vt:lpstr>
      <vt:lpstr>Distancia zonal personal</vt:lpstr>
      <vt:lpstr>Distancia zonal social</vt:lpstr>
      <vt:lpstr>Distancia zonal pública</vt:lpstr>
      <vt:lpstr>LO ICÓNICO</vt:lpstr>
      <vt:lpstr>LO ICÓNICO</vt:lpstr>
      <vt:lpstr>ICONO</vt:lpstr>
      <vt:lpstr>símbolo</vt:lpstr>
      <vt:lpstr>Funciones de la comunicación no verbal</vt:lpstr>
      <vt:lpstr>Interpretación de lenguaje no verbal</vt:lpstr>
      <vt:lpstr>GESTO DE ENCOGER LOS HOMBROS</vt:lpstr>
      <vt:lpstr>Pulgar hacia arriba</vt:lpstr>
      <vt:lpstr>Evaluación crítica</vt:lpstr>
      <vt:lpstr>Una niña diciendo una mentira</vt:lpstr>
      <vt:lpstr>Un adulto diciendo una mentira.</vt:lpstr>
      <vt:lpstr>Palma en posición de sumisión</vt:lpstr>
      <vt:lpstr>Presentación de PowerPoint</vt:lpstr>
      <vt:lpstr>Palma en posición agresiva.</vt:lpstr>
      <vt:lpstr>Apretón de manos estilo guante</vt:lpstr>
      <vt:lpstr>Manos enlazadas en alto</vt:lpstr>
      <vt:lpstr>La ojiva hacia arriba </vt:lpstr>
      <vt:lpstr>Frotarse un ojo</vt:lpstr>
      <vt:lpstr>Frotarse la oreja</vt:lpstr>
      <vt:lpstr>Tirar del cuello de la camisa</vt:lpstr>
      <vt:lpstr>Tomando una decisión</vt:lpstr>
      <vt:lpstr>ejercicios</vt:lpstr>
      <vt:lpstr>Presentación de PowerPoint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Ejercicios</vt:lpstr>
      <vt:lpstr>Respuesta</vt:lpstr>
      <vt:lpstr>Presentación de PowerPoint</vt:lpstr>
    </vt:vector>
  </TitlesOfParts>
  <Company>JG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no verbal</dc:title>
  <dc:creator>JG</dc:creator>
  <cp:lastModifiedBy>Jaime</cp:lastModifiedBy>
  <cp:revision>49</cp:revision>
  <dcterms:created xsi:type="dcterms:W3CDTF">2009-08-20T03:20:26Z</dcterms:created>
  <dcterms:modified xsi:type="dcterms:W3CDTF">2013-09-03T10:50:07Z</dcterms:modified>
</cp:coreProperties>
</file>