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63" r:id="rId4"/>
    <p:sldId id="264" r:id="rId5"/>
    <p:sldId id="258" r:id="rId6"/>
    <p:sldId id="261" r:id="rId7"/>
    <p:sldId id="262" r:id="rId8"/>
    <p:sldId id="259" r:id="rId9"/>
    <p:sldId id="260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0097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spcBef>
                <a:spcPts val="0"/>
              </a:spcBef>
              <a:buSzPct val="100000"/>
              <a:defRPr sz="7200"/>
            </a:lvl1pPr>
            <a:lvl2pPr indent="457200">
              <a:spcBef>
                <a:spcPts val="0"/>
              </a:spcBef>
              <a:buSzPct val="100000"/>
              <a:defRPr sz="7200"/>
            </a:lvl2pPr>
            <a:lvl3pPr indent="457200">
              <a:spcBef>
                <a:spcPts val="0"/>
              </a:spcBef>
              <a:buSzPct val="100000"/>
              <a:defRPr sz="7200"/>
            </a:lvl3pPr>
            <a:lvl4pPr indent="457200">
              <a:spcBef>
                <a:spcPts val="0"/>
              </a:spcBef>
              <a:buSzPct val="100000"/>
              <a:defRPr sz="7200"/>
            </a:lvl4pPr>
            <a:lvl5pPr indent="457200">
              <a:spcBef>
                <a:spcPts val="0"/>
              </a:spcBef>
              <a:buSzPct val="100000"/>
              <a:defRPr sz="7200"/>
            </a:lvl5pPr>
            <a:lvl6pPr indent="457200">
              <a:spcBef>
                <a:spcPts val="0"/>
              </a:spcBef>
              <a:buSzPct val="100000"/>
              <a:defRPr sz="7200"/>
            </a:lvl6pPr>
            <a:lvl7pPr indent="457200">
              <a:spcBef>
                <a:spcPts val="0"/>
              </a:spcBef>
              <a:buSzPct val="100000"/>
              <a:defRPr sz="7200"/>
            </a:lvl7pPr>
            <a:lvl8pPr indent="457200">
              <a:spcBef>
                <a:spcPts val="0"/>
              </a:spcBef>
              <a:buSzPct val="100000"/>
              <a:defRPr sz="7200"/>
            </a:lvl8pPr>
            <a:lvl9pPr indent="45720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>
                <a:solidFill>
                  <a:srgbClr val="DA0002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DA0002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DA0002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DA0002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DA0002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DA0002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DA0002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DA0002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431776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1313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102925" y="3605750"/>
            <a:ext cx="3446700" cy="14210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x-none" sz="1400" i="0" u="sng">
                <a:solidFill>
                  <a:srgbClr val="000000"/>
                </a:solidFill>
              </a:rPr>
              <a:t>Integrantes: </a:t>
            </a:r>
          </a:p>
          <a:p>
            <a:pPr lvl="0" algn="just" rtl="0">
              <a:spcBef>
                <a:spcPts val="0"/>
              </a:spcBef>
              <a:buNone/>
            </a:pPr>
            <a:endParaRPr sz="1400" i="0" u="sng">
              <a:solidFill>
                <a:srgbClr val="000000"/>
              </a:solidFill>
            </a:endParaRPr>
          </a:p>
          <a:p>
            <a:pPr marL="457200" lvl="0" indent="-3175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lang="x-none" sz="1400" i="0">
                <a:solidFill>
                  <a:srgbClr val="000000"/>
                </a:solidFill>
              </a:rPr>
              <a:t>Sarvia Carrasco.</a:t>
            </a:r>
          </a:p>
          <a:p>
            <a:pPr marL="457200" lvl="0" indent="-3175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lang="x-none" sz="1400" i="0">
                <a:solidFill>
                  <a:srgbClr val="000000"/>
                </a:solidFill>
              </a:rPr>
              <a:t>Maria J. Carter.</a:t>
            </a:r>
          </a:p>
          <a:p>
            <a:pPr marL="457200" lvl="0" indent="-3175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lang="x-none" sz="1400" i="0">
                <a:solidFill>
                  <a:srgbClr val="000000"/>
                </a:solidFill>
              </a:rPr>
              <a:t>Dayana Lillo.</a:t>
            </a:r>
          </a:p>
          <a:p>
            <a:pPr marL="457200" lvl="0" indent="-317500" algn="just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❖"/>
            </a:pPr>
            <a:r>
              <a:rPr lang="x-none" sz="1400" i="0">
                <a:solidFill>
                  <a:srgbClr val="000000"/>
                </a:solidFill>
              </a:rPr>
              <a:t>Martín Muñoz</a:t>
            </a:r>
            <a:r>
              <a:rPr lang="x-none" sz="1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5111700" y="3580250"/>
            <a:ext cx="2916599" cy="147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x-none" u="sng">
                <a:latin typeface="Georgia"/>
                <a:ea typeface="Georgia"/>
                <a:cs typeface="Georgia"/>
                <a:sym typeface="Georgia"/>
              </a:rPr>
              <a:t>Curso: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x-none">
                <a:latin typeface="Georgia"/>
                <a:ea typeface="Georgia"/>
                <a:cs typeface="Georgia"/>
                <a:sym typeface="Georgia"/>
              </a:rPr>
              <a:t>3°G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x-none" u="sng">
                <a:latin typeface="Georgia"/>
                <a:ea typeface="Georgia"/>
                <a:cs typeface="Georgia"/>
                <a:sym typeface="Georgia"/>
              </a:rPr>
              <a:t>Asignatura: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x-none">
                <a:latin typeface="Georgia"/>
                <a:ea typeface="Georgia"/>
                <a:cs typeface="Georgia"/>
                <a:sym typeface="Georgia"/>
              </a:rPr>
              <a:t>Lenguaje y Sociedad.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x-none" u="sng">
                <a:latin typeface="Georgia"/>
                <a:ea typeface="Georgia"/>
                <a:cs typeface="Georgia"/>
                <a:sym typeface="Georgia"/>
              </a:rPr>
              <a:t>Profesor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x-none">
                <a:latin typeface="Georgia"/>
                <a:ea typeface="Georgia"/>
                <a:cs typeface="Georgia"/>
                <a:sym typeface="Georgia"/>
              </a:rPr>
              <a:t>Jaime Gatica Jorquera.</a:t>
            </a: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/>
          <a:srcRect t="5900" b="16670"/>
          <a:stretch/>
        </p:blipFill>
        <p:spPr>
          <a:xfrm>
            <a:off x="1464650" y="456025"/>
            <a:ext cx="6160448" cy="31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58675" y="201500"/>
            <a:ext cx="7772400" cy="1898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x-none" sz="6000" b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 Castellano en América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52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buClr>
                <a:srgbClr val="783F04"/>
              </a:buClr>
              <a:buSzPct val="100000"/>
              <a:buFont typeface="Georgia"/>
              <a:buChar char="➢"/>
            </a:pPr>
            <a:r>
              <a:rPr lang="x-none" sz="2400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UNIDAD Y VARIEDAD DEL CASTELLANO HABLADO EN AMÉRICA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23550" y="1065649"/>
            <a:ext cx="2540775" cy="35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58850" y="2099600"/>
            <a:ext cx="3673973" cy="281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57200" y="1163400"/>
            <a:ext cx="2976416" cy="264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Castellano hablado en américa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059582"/>
            <a:ext cx="8229600" cy="3725699"/>
          </a:xfrm>
        </p:spPr>
        <p:txBody>
          <a:bodyPr/>
          <a:lstStyle/>
          <a:p>
            <a:pPr marL="6477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Surge como una evolución del castellano.</a:t>
            </a:r>
          </a:p>
          <a:p>
            <a:pPr marL="647700" indent="-45720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Necesidad de comunicación.</a:t>
            </a:r>
          </a:p>
          <a:p>
            <a:pPr marL="647700" indent="-45720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Escuelas de enseñanza.</a:t>
            </a:r>
          </a:p>
          <a:p>
            <a:pPr marL="647700" indent="-45720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Primer libro impreso en América.</a:t>
            </a:r>
          </a:p>
          <a:p>
            <a:pPr marL="647700" indent="-45720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</a:rPr>
              <a:t>Pueblos que han aportado significativos caudales lingüísticos.</a:t>
            </a:r>
            <a:endParaRPr lang="es-C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Doctrina cristiana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2067694"/>
            <a:ext cx="5626968" cy="1947664"/>
          </a:xfrm>
        </p:spPr>
        <p:txBody>
          <a:bodyPr/>
          <a:lstStyle/>
          <a:p>
            <a:pPr marL="647700" indent="-45720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Escrito en el año 1539</a:t>
            </a:r>
          </a:p>
          <a:p>
            <a:pPr marL="647700" indent="-45720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Libro de doctrina cristiana</a:t>
            </a:r>
          </a:p>
          <a:p>
            <a:pPr marL="647700" indent="-457200">
              <a:buFont typeface="Wingdings" panose="05000000000000000000" pitchFamily="2" charset="2"/>
              <a:buChar char="Ø"/>
            </a:pPr>
            <a:r>
              <a:rPr lang="es-CL" dirty="0" smtClean="0">
                <a:solidFill>
                  <a:schemeClr val="accent5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Fue escrito deforma bilingüe </a:t>
            </a:r>
          </a:p>
          <a:p>
            <a:pPr marL="190500" indent="0"/>
            <a:endParaRPr lang="es-CL" dirty="0"/>
          </a:p>
        </p:txBody>
      </p:sp>
      <p:pic>
        <p:nvPicPr>
          <p:cNvPr id="1026" name="Picture 2" descr="http://www.libroviejoymas.com/upload/productos/13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83873"/>
            <a:ext cx="285515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8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59632" y="2383594"/>
            <a:ext cx="2869874" cy="226992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307500" y="1302160"/>
            <a:ext cx="8346299" cy="119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rgbClr val="660000"/>
              </a:buClr>
              <a:buSzPct val="100000"/>
              <a:buFont typeface="Georgia"/>
              <a:buChar char="❖"/>
            </a:pPr>
            <a:r>
              <a:rPr lang="x-none" sz="1600">
                <a:solidFill>
                  <a:srgbClr val="660000"/>
                </a:solidFill>
                <a:latin typeface="Georgia"/>
                <a:ea typeface="Georgia"/>
                <a:cs typeface="Georgia"/>
                <a:sym typeface="Georgia"/>
              </a:rPr>
              <a:t>La lengua de los conquistadores </a:t>
            </a:r>
            <a:r>
              <a:rPr lang="x-none" sz="1600" smtClean="0">
                <a:solidFill>
                  <a:srgbClr val="660000"/>
                </a:solidFill>
                <a:latin typeface="Georgia"/>
                <a:ea typeface="Georgia"/>
                <a:cs typeface="Georgia"/>
                <a:sym typeface="Georgia"/>
              </a:rPr>
              <a:t>y</a:t>
            </a:r>
            <a:r>
              <a:rPr lang="es-CL" sz="1600" dirty="0" smtClean="0">
                <a:solidFill>
                  <a:srgbClr val="660000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                                    </a:t>
            </a:r>
            <a:r>
              <a:rPr lang="x-none" sz="1600" smtClean="0">
                <a:solidFill>
                  <a:srgbClr val="66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x-none" sz="1600">
                <a:solidFill>
                  <a:srgbClr val="660000"/>
                </a:solidFill>
                <a:latin typeface="Georgia"/>
                <a:ea typeface="Georgia"/>
                <a:cs typeface="Georgia"/>
                <a:sym typeface="Georgia"/>
              </a:rPr>
              <a:t>emigrantes de España.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1" name="Shape 51"/>
          <p:cNvSpPr txBox="1"/>
          <p:nvPr/>
        </p:nvSpPr>
        <p:spPr>
          <a:xfrm>
            <a:off x="313950" y="180300"/>
            <a:ext cx="8523000" cy="109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algn="ctr" rtl="0">
              <a:lnSpc>
                <a:spcPct val="115000"/>
              </a:lnSpc>
              <a:spcBef>
                <a:spcPts val="0"/>
              </a:spcBef>
              <a:buClr>
                <a:srgbClr val="783F04"/>
              </a:buClr>
              <a:buSzPct val="100000"/>
              <a:buFont typeface="Montaga"/>
              <a:buChar char="➢"/>
            </a:pPr>
            <a:r>
              <a:rPr lang="x-none" sz="2200">
                <a:solidFill>
                  <a:srgbClr val="783F04"/>
                </a:solidFill>
                <a:latin typeface="Montaga"/>
                <a:ea typeface="Montaga"/>
                <a:cs typeface="Montaga"/>
                <a:sym typeface="Montaga"/>
              </a:rPr>
              <a:t>CAUSAS DEL HABLA PECULIAR DEL CASTELLANO EN LAS DIFERENTES NACIONES AMERICANAS:</a:t>
            </a:r>
          </a:p>
        </p:txBody>
      </p:sp>
      <p:pic>
        <p:nvPicPr>
          <p:cNvPr id="2050" name="Picture 2" descr="http://www.proyectosalonhogar.com/Salones/Historia/4-6/Otras_naciones_europeas/coloniz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39" y="1707654"/>
            <a:ext cx="4270251" cy="32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30200">
              <a:buClr>
                <a:srgbClr val="660000"/>
              </a:buClr>
              <a:buFont typeface="Georgia"/>
              <a:buChar char="❖"/>
            </a:pPr>
            <a:endParaRPr lang="es-CL" sz="1600" dirty="0" smtClean="0">
              <a:solidFill>
                <a:srgbClr val="66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0200">
              <a:buClr>
                <a:srgbClr val="660000"/>
              </a:buClr>
              <a:buFont typeface="Georgia"/>
              <a:buChar char="❖"/>
            </a:pPr>
            <a:r>
              <a:rPr lang="x-none" sz="1600" smtClean="0">
                <a:solidFill>
                  <a:srgbClr val="660000"/>
                </a:solidFill>
                <a:latin typeface="Georgia"/>
                <a:ea typeface="Georgia"/>
                <a:cs typeface="Georgia"/>
                <a:sym typeface="Georgia"/>
              </a:rPr>
              <a:t>El </a:t>
            </a:r>
            <a:r>
              <a:rPr lang="x-none" sz="1600">
                <a:solidFill>
                  <a:srgbClr val="660000"/>
                </a:solidFill>
                <a:latin typeface="Georgia"/>
                <a:ea typeface="Georgia"/>
                <a:cs typeface="Georgia"/>
                <a:sym typeface="Georgia"/>
              </a:rPr>
              <a:t>contacto con las diversas lenguas indígenas.</a:t>
            </a:r>
          </a:p>
          <a:p>
            <a:endParaRPr lang="es-CL" dirty="0"/>
          </a:p>
        </p:txBody>
      </p:sp>
      <p:pic>
        <p:nvPicPr>
          <p:cNvPr id="4" name="Shape 48"/>
          <p:cNvPicPr preferRelativeResize="0"/>
          <p:nvPr/>
        </p:nvPicPr>
        <p:blipFill rotWithShape="1">
          <a:blip r:embed="rId2"/>
          <a:srcRect l="4194" r="3212"/>
          <a:stretch/>
        </p:blipFill>
        <p:spPr>
          <a:xfrm rot="359908">
            <a:off x="683568" y="2211710"/>
            <a:ext cx="3062174" cy="226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encrypted-tbn0.gstatic.com/images?q=tbn:ANd9GcRw61B9Neq0Kr93DuxHoGEFJzOPzCrdm6X7Mk1d5Eo1NY5Nib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174">
            <a:off x="4572000" y="2211710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445742"/>
            <a:ext cx="8229600" cy="3725699"/>
          </a:xfrm>
        </p:spPr>
        <p:txBody>
          <a:bodyPr/>
          <a:lstStyle/>
          <a:p>
            <a:pPr marL="457200" lvl="0" indent="-330200">
              <a:buClr>
                <a:srgbClr val="660000"/>
              </a:buClr>
              <a:buFont typeface="Georgia"/>
              <a:buChar char="❖"/>
            </a:pPr>
            <a:r>
              <a:rPr lang="es-CL" sz="1600" dirty="0" smtClean="0">
                <a:solidFill>
                  <a:srgbClr val="660000"/>
                </a:solidFill>
                <a:latin typeface="Georgia"/>
                <a:ea typeface="Georgia"/>
                <a:cs typeface="Georgia"/>
                <a:sym typeface="Georgia"/>
              </a:rPr>
              <a:t>La influencia de otras lenguas.</a:t>
            </a:r>
            <a:endParaRPr lang="x-none" sz="1600">
              <a:solidFill>
                <a:srgbClr val="66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" name="Shape 49"/>
          <p:cNvPicPr preferRelativeResize="0"/>
          <p:nvPr/>
        </p:nvPicPr>
        <p:blipFill rotWithShape="1">
          <a:blip r:embed="rId2"/>
          <a:srcRect t="1774" r="12211" b="3850"/>
          <a:stretch/>
        </p:blipFill>
        <p:spPr>
          <a:xfrm>
            <a:off x="5220072" y="1419622"/>
            <a:ext cx="3062150" cy="364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8239"/>
            <a:ext cx="4335559" cy="274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6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731250" y="243875"/>
            <a:ext cx="7455300" cy="114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algn="ctr" rtl="0">
              <a:spcBef>
                <a:spcPts val="0"/>
              </a:spcBef>
              <a:buClr>
                <a:srgbClr val="783F04"/>
              </a:buClr>
              <a:buSzPct val="100000"/>
              <a:buFont typeface="Georgia"/>
              <a:buChar char="➢"/>
            </a:pPr>
            <a:r>
              <a:rPr lang="x-none" sz="2400">
                <a:solidFill>
                  <a:srgbClr val="783F04"/>
                </a:solidFill>
                <a:latin typeface="Georgia"/>
                <a:ea typeface="Georgia"/>
                <a:cs typeface="Georgia"/>
                <a:sym typeface="Georgia"/>
              </a:rPr>
              <a:t>CARACTERÍSTICAS DEL ESPAÑOL HABLADO EN AMÉRICA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80626" y="1182387"/>
            <a:ext cx="4961399" cy="37716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250700" y="1389275"/>
            <a:ext cx="2237699" cy="335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A61C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250700" y="1389274"/>
            <a:ext cx="2785750" cy="319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Bef>
                <a:spcPts val="0"/>
              </a:spcBef>
              <a:buClr>
                <a:srgbClr val="660000"/>
              </a:buClr>
              <a:buSzPct val="100000"/>
              <a:buFont typeface="Garamond"/>
              <a:buChar char="❖"/>
            </a:pPr>
            <a:r>
              <a:rPr lang="x-none" sz="2400">
                <a:solidFill>
                  <a:srgbClr val="660000"/>
                </a:solidFill>
                <a:latin typeface="Garamond"/>
                <a:ea typeface="Garamond"/>
                <a:cs typeface="Garamond"/>
                <a:sym typeface="Garamond"/>
              </a:rPr>
              <a:t>Solemos utilizar una gran variedad de Modismos</a:t>
            </a:r>
            <a:r>
              <a:rPr lang="x-none" sz="2400" smtClean="0">
                <a:solidFill>
                  <a:srgbClr val="66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lang="es-CL" sz="2400" dirty="0" smtClean="0">
              <a:solidFill>
                <a:srgbClr val="66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76200" lvl="0">
              <a:spcBef>
                <a:spcPts val="0"/>
              </a:spcBef>
              <a:buClr>
                <a:srgbClr val="660000"/>
              </a:buClr>
              <a:buSzPct val="100000"/>
            </a:pPr>
            <a:endParaRPr lang="es-CL" sz="2400" dirty="0" smtClean="0">
              <a:solidFill>
                <a:srgbClr val="66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1000">
              <a:spcBef>
                <a:spcPts val="0"/>
              </a:spcBef>
              <a:buClr>
                <a:srgbClr val="660000"/>
              </a:buClr>
              <a:buSzPct val="100000"/>
              <a:buFont typeface="Garamond"/>
              <a:buChar char="❖"/>
            </a:pPr>
            <a:r>
              <a:rPr lang="es-CL" sz="2400" dirty="0" smtClean="0">
                <a:solidFill>
                  <a:srgbClr val="660000"/>
                </a:solidFill>
                <a:latin typeface="Garamond"/>
                <a:ea typeface="Garamond"/>
                <a:cs typeface="Garamond"/>
                <a:sym typeface="Garamond"/>
              </a:rPr>
              <a:t>Morfología.</a:t>
            </a:r>
          </a:p>
          <a:p>
            <a:pPr marL="457200" lvl="0" indent="-381000">
              <a:spcBef>
                <a:spcPts val="0"/>
              </a:spcBef>
              <a:buClr>
                <a:srgbClr val="660000"/>
              </a:buClr>
              <a:buSzPct val="100000"/>
              <a:buFont typeface="Garamond"/>
              <a:buChar char="❖"/>
            </a:pPr>
            <a:r>
              <a:rPr lang="es-CL" sz="2400" dirty="0" smtClean="0">
                <a:solidFill>
                  <a:srgbClr val="660000"/>
                </a:solidFill>
                <a:latin typeface="Garamond"/>
                <a:ea typeface="Garamond"/>
                <a:cs typeface="Garamond"/>
                <a:sym typeface="Garamond"/>
              </a:rPr>
              <a:t>Sintaxis.</a:t>
            </a:r>
          </a:p>
          <a:p>
            <a:pPr marL="457200" lvl="0" indent="-381000">
              <a:spcBef>
                <a:spcPts val="0"/>
              </a:spcBef>
              <a:buClr>
                <a:srgbClr val="660000"/>
              </a:buClr>
              <a:buSzPct val="100000"/>
              <a:buFont typeface="Garamond"/>
              <a:buChar char="❖"/>
            </a:pPr>
            <a:r>
              <a:rPr lang="es-CL" sz="2400" dirty="0" smtClean="0">
                <a:solidFill>
                  <a:srgbClr val="660000"/>
                </a:solidFill>
                <a:latin typeface="Garamond"/>
                <a:ea typeface="Garamond"/>
                <a:cs typeface="Garamond"/>
                <a:sym typeface="Garamond"/>
              </a:rPr>
              <a:t>Semántica.</a:t>
            </a:r>
          </a:p>
          <a:p>
            <a:pPr marL="76200" lvl="0">
              <a:spcBef>
                <a:spcPts val="0"/>
              </a:spcBef>
              <a:buClr>
                <a:srgbClr val="660000"/>
              </a:buClr>
              <a:buSzPct val="100000"/>
            </a:pPr>
            <a:endParaRPr lang="es-CL" sz="2400" dirty="0" smtClean="0">
              <a:solidFill>
                <a:srgbClr val="66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457200" lvl="0" indent="-381000">
              <a:spcBef>
                <a:spcPts val="0"/>
              </a:spcBef>
              <a:buClr>
                <a:srgbClr val="660000"/>
              </a:buClr>
              <a:buSzPct val="100000"/>
              <a:buFont typeface="Garamond"/>
              <a:buChar char="❖"/>
            </a:pPr>
            <a:endParaRPr lang="x-none" sz="2400">
              <a:solidFill>
                <a:srgbClr val="66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tx1"/>
                </a:solidFill>
              </a:rPr>
              <a:t>Gracias por su atención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0922">
            <a:off x="1043608" y="1635646"/>
            <a:ext cx="3135411" cy="286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975">
            <a:off x="4866470" y="1827648"/>
            <a:ext cx="2745513" cy="273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8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150</Words>
  <Application>Microsoft Office PowerPoint</Application>
  <PresentationFormat>Presentación en pantalla (16:9)</PresentationFormat>
  <Paragraphs>36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swiss</vt:lpstr>
      <vt:lpstr>El Castellano en América</vt:lpstr>
      <vt:lpstr>UNIDAD Y VARIEDAD DEL CASTELLANO HABLADO EN AMÉRICA</vt:lpstr>
      <vt:lpstr>Castellano hablado en américa</vt:lpstr>
      <vt:lpstr>Doctrina cristiana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Castellano en América</dc:title>
  <cp:lastModifiedBy>marcela javiera grez mardones</cp:lastModifiedBy>
  <cp:revision>7</cp:revision>
  <dcterms:modified xsi:type="dcterms:W3CDTF">2014-05-30T04:59:26Z</dcterms:modified>
</cp:coreProperties>
</file>