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58" d="100"/>
          <a:sy n="58" d="100"/>
        </p:scale>
        <p:origin x="-86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vocabulario del castellano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75%procede del latin</c:v>
                </c:pt>
                <c:pt idx="1">
                  <c:v>10%griego</c:v>
                </c:pt>
                <c:pt idx="2">
                  <c:v>10% dialectos y otras lenguas</c:v>
                </c:pt>
                <c:pt idx="3">
                  <c:v>5%arabe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3.1</c:v>
                </c:pt>
                <c:pt idx="2">
                  <c:v>3.1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0F9AB6-9299-48A4-8A6B-762A217A48B3}" type="datetimeFigureOut">
              <a:rPr lang="es-CL" smtClean="0"/>
              <a:t>08-06-2014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BE6AB1-EC93-4206-B11E-38E15632BD45}" type="slidenum">
              <a:rPr lang="es-CL" smtClean="0"/>
              <a:t>‹Nº›</a:t>
            </a:fld>
            <a:endParaRPr lang="es-C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61039" y="1700808"/>
            <a:ext cx="7406640" cy="1472184"/>
          </a:xfrm>
        </p:spPr>
        <p:txBody>
          <a:bodyPr>
            <a:normAutofit/>
          </a:bodyPr>
          <a:lstStyle/>
          <a:p>
            <a:r>
              <a:rPr lang="es-CL" b="1" dirty="0" smtClean="0">
                <a:latin typeface="Arial" pitchFamily="34" charset="0"/>
                <a:cs typeface="Arial" pitchFamily="34" charset="0"/>
              </a:rPr>
              <a:t>Lengua española </a:t>
            </a:r>
            <a:br>
              <a:rPr lang="es-CL" b="1" dirty="0" smtClean="0">
                <a:latin typeface="Arial" pitchFamily="34" charset="0"/>
                <a:cs typeface="Arial" pitchFamily="34" charset="0"/>
              </a:rPr>
            </a:br>
            <a:r>
              <a:rPr lang="es-CL" b="1" dirty="0" smtClean="0">
                <a:latin typeface="Arial" pitchFamily="34" charset="0"/>
                <a:cs typeface="Arial" pitchFamily="34" charset="0"/>
              </a:rPr>
              <a:t>formación del español</a:t>
            </a:r>
            <a:endParaRPr lang="es-C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3968" y="3933056"/>
            <a:ext cx="4644008" cy="2132856"/>
          </a:xfrm>
        </p:spPr>
        <p:txBody>
          <a:bodyPr>
            <a:normAutofit fontScale="70000" lnSpcReduction="20000"/>
          </a:bodyPr>
          <a:lstStyle/>
          <a:p>
            <a:r>
              <a:rPr lang="es-CL" b="1" dirty="0" smtClean="0">
                <a:latin typeface="Arial" pitchFamily="34" charset="0"/>
                <a:cs typeface="Arial" pitchFamily="34" charset="0"/>
              </a:rPr>
              <a:t>Integrantes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Bárbara </a:t>
            </a:r>
            <a:r>
              <a:rPr lang="es-CL" dirty="0">
                <a:latin typeface="Arial" pitchFamily="34" charset="0"/>
                <a:cs typeface="Arial" pitchFamily="34" charset="0"/>
              </a:rPr>
              <a:t>B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alboa 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Raúl Bustamante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Javiera Tapia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Romina vallejos </a:t>
            </a:r>
          </a:p>
          <a:p>
            <a:r>
              <a:rPr lang="es-CL" b="1" dirty="0" smtClean="0">
                <a:latin typeface="Arial" pitchFamily="34" charset="0"/>
                <a:cs typeface="Arial" pitchFamily="34" charset="0"/>
              </a:rPr>
              <a:t>Curso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 :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3G</a:t>
            </a:r>
          </a:p>
          <a:p>
            <a:r>
              <a:rPr lang="es-CL" b="1" dirty="0" smtClean="0">
                <a:latin typeface="Arial" pitchFamily="34" charset="0"/>
                <a:cs typeface="Arial" pitchFamily="34" charset="0"/>
              </a:rPr>
              <a:t>Profesor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: Sr. Jaime Gatica Jorquera</a:t>
            </a:r>
            <a:endParaRPr lang="es-CL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equeña\Desktop\Insignia_Liceo_Bicentenario_Azul_oscu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1129386" cy="137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332656"/>
            <a:ext cx="6736792" cy="6192688"/>
          </a:xfrm>
        </p:spPr>
        <p:txBody>
          <a:bodyPr/>
          <a:lstStyle/>
          <a:p>
            <a:r>
              <a:rPr lang="es-CL" dirty="0" smtClean="0"/>
              <a:t>Nominativo singular</a:t>
            </a:r>
          </a:p>
          <a:p>
            <a:pPr marL="82296" indent="0">
              <a:buNone/>
            </a:pPr>
            <a:r>
              <a:rPr lang="es-CL" dirty="0" smtClean="0">
                <a:solidFill>
                  <a:schemeClr val="accent1"/>
                </a:solidFill>
              </a:rPr>
              <a:t>      Rosa-la rosa</a:t>
            </a:r>
          </a:p>
          <a:p>
            <a:r>
              <a:rPr lang="es-CL" dirty="0" smtClean="0"/>
              <a:t>Genitivo plural</a:t>
            </a:r>
          </a:p>
          <a:p>
            <a:pPr marL="82296" indent="0">
              <a:buNone/>
            </a:pPr>
            <a:r>
              <a:rPr lang="es-CL" dirty="0">
                <a:solidFill>
                  <a:schemeClr val="accent1"/>
                </a:solidFill>
              </a:rPr>
              <a:t> </a:t>
            </a:r>
            <a:r>
              <a:rPr lang="es-CL" dirty="0" smtClean="0">
                <a:solidFill>
                  <a:schemeClr val="accent1"/>
                </a:solidFill>
              </a:rPr>
              <a:t>    rosarum-de las rosas</a:t>
            </a:r>
          </a:p>
          <a:p>
            <a:r>
              <a:rPr lang="es-CL" dirty="0" smtClean="0"/>
              <a:t>Genitivo singular</a:t>
            </a:r>
          </a:p>
          <a:p>
            <a:pPr marL="82296" indent="0">
              <a:buNone/>
            </a:pPr>
            <a:r>
              <a:rPr lang="es-CL" dirty="0" smtClean="0">
                <a:solidFill>
                  <a:schemeClr val="accent1"/>
                </a:solidFill>
              </a:rPr>
              <a:t>     </a:t>
            </a:r>
            <a:r>
              <a:rPr lang="es-CL" dirty="0" err="1" smtClean="0">
                <a:solidFill>
                  <a:schemeClr val="accent1"/>
                </a:solidFill>
              </a:rPr>
              <a:t>Rosae</a:t>
            </a:r>
            <a:r>
              <a:rPr lang="es-CL" dirty="0" smtClean="0">
                <a:solidFill>
                  <a:schemeClr val="accent1"/>
                </a:solidFill>
              </a:rPr>
              <a:t> – de la rosa</a:t>
            </a:r>
          </a:p>
          <a:p>
            <a:r>
              <a:rPr lang="es-CL" dirty="0" smtClean="0"/>
              <a:t>Dativo plural</a:t>
            </a:r>
          </a:p>
          <a:p>
            <a:pPr marL="82296" indent="0">
              <a:buNone/>
            </a:pPr>
            <a:r>
              <a:rPr lang="es-CL" dirty="0" smtClean="0">
                <a:solidFill>
                  <a:schemeClr val="accent1"/>
                </a:solidFill>
              </a:rPr>
              <a:t>      </a:t>
            </a:r>
            <a:r>
              <a:rPr lang="es-CL" dirty="0" err="1" smtClean="0">
                <a:solidFill>
                  <a:schemeClr val="accent1"/>
                </a:solidFill>
              </a:rPr>
              <a:t>Rosio</a:t>
            </a:r>
            <a:r>
              <a:rPr lang="es-CL" dirty="0" smtClean="0">
                <a:solidFill>
                  <a:schemeClr val="accent1"/>
                </a:solidFill>
              </a:rPr>
              <a:t>-a las rosas</a:t>
            </a:r>
          </a:p>
          <a:p>
            <a:pPr marL="82296" indent="0">
              <a:buNone/>
            </a:pPr>
            <a:endParaRPr lang="es-CL" dirty="0" smtClean="0">
              <a:solidFill>
                <a:schemeClr val="accent1"/>
              </a:solidFill>
            </a:endParaRPr>
          </a:p>
          <a:p>
            <a:pPr marL="82296" indent="0">
              <a:buNone/>
            </a:pPr>
            <a:endParaRPr lang="es-CL" dirty="0" smtClean="0">
              <a:solidFill>
                <a:schemeClr val="accent1"/>
              </a:solidFill>
            </a:endParaRPr>
          </a:p>
          <a:p>
            <a:pPr marL="82296" indent="0">
              <a:buNone/>
            </a:pPr>
            <a:endParaRPr lang="es-C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548680"/>
            <a:ext cx="7498080" cy="4800600"/>
          </a:xfrm>
        </p:spPr>
        <p:txBody>
          <a:bodyPr/>
          <a:lstStyle/>
          <a:p>
            <a:r>
              <a:rPr lang="es-CL" dirty="0" smtClean="0"/>
              <a:t>Se crea un  nuevo orden en las frases </a:t>
            </a:r>
          </a:p>
          <a:p>
            <a:pPr marL="82296" indent="0">
              <a:buNone/>
            </a:pPr>
            <a:r>
              <a:rPr lang="es-CL" dirty="0">
                <a:solidFill>
                  <a:srgbClr val="00B0F0"/>
                </a:solidFill>
              </a:rPr>
              <a:t> </a:t>
            </a:r>
            <a:r>
              <a:rPr lang="es-CL" dirty="0" smtClean="0">
                <a:solidFill>
                  <a:srgbClr val="00B0F0"/>
                </a:solidFill>
              </a:rPr>
              <a:t>       sujeto – verbo – complemento</a:t>
            </a:r>
          </a:p>
          <a:p>
            <a:r>
              <a:rPr lang="es-CL" dirty="0" smtClean="0"/>
              <a:t>Se utiliza tanto palabras de </a:t>
            </a:r>
            <a:r>
              <a:rPr lang="es-CL" dirty="0" smtClean="0"/>
              <a:t>latín culto, como </a:t>
            </a:r>
            <a:r>
              <a:rPr lang="es-CL" dirty="0" smtClean="0"/>
              <a:t>el vulgar:</a:t>
            </a:r>
          </a:p>
          <a:p>
            <a:pPr marL="82296" indent="0">
              <a:buNone/>
            </a:pPr>
            <a:r>
              <a:rPr lang="es-CL" dirty="0">
                <a:solidFill>
                  <a:srgbClr val="00B0F0"/>
                </a:solidFill>
              </a:rPr>
              <a:t> </a:t>
            </a:r>
            <a:r>
              <a:rPr lang="es-CL" dirty="0" smtClean="0">
                <a:solidFill>
                  <a:srgbClr val="00B0F0"/>
                </a:solidFill>
              </a:rPr>
              <a:t>      latín vulgar </a:t>
            </a:r>
            <a:r>
              <a:rPr lang="es-CL" dirty="0" err="1" smtClean="0">
                <a:solidFill>
                  <a:srgbClr val="00B0F0"/>
                </a:solidFill>
              </a:rPr>
              <a:t>caballus</a:t>
            </a:r>
            <a:r>
              <a:rPr lang="es-CL" dirty="0" smtClean="0">
                <a:solidFill>
                  <a:srgbClr val="00B0F0"/>
                </a:solidFill>
              </a:rPr>
              <a:t> –caballo</a:t>
            </a:r>
          </a:p>
          <a:p>
            <a:pPr marL="82296" indent="0">
              <a:buNone/>
            </a:pPr>
            <a:r>
              <a:rPr lang="es-CL" dirty="0">
                <a:solidFill>
                  <a:srgbClr val="00B0F0"/>
                </a:solidFill>
              </a:rPr>
              <a:t> </a:t>
            </a:r>
            <a:r>
              <a:rPr lang="es-CL" dirty="0" smtClean="0">
                <a:solidFill>
                  <a:srgbClr val="00B0F0"/>
                </a:solidFill>
              </a:rPr>
              <a:t>      latín culto </a:t>
            </a:r>
            <a:r>
              <a:rPr lang="es-CL" dirty="0" err="1" smtClean="0">
                <a:solidFill>
                  <a:srgbClr val="00B0F0"/>
                </a:solidFill>
              </a:rPr>
              <a:t>equus</a:t>
            </a:r>
            <a:r>
              <a:rPr lang="es-CL" dirty="0" smtClean="0">
                <a:solidFill>
                  <a:srgbClr val="00B0F0"/>
                </a:solidFill>
              </a:rPr>
              <a:t> -equino</a:t>
            </a:r>
            <a:endParaRPr lang="es-C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11584"/>
            <a:ext cx="4536504" cy="4800600"/>
          </a:xfrm>
        </p:spPr>
        <p:txBody>
          <a:bodyPr/>
          <a:lstStyle/>
          <a:p>
            <a:r>
              <a:rPr lang="es-CL" dirty="0"/>
              <a:t>En el siglo X y XV el castellano va  evolucionando hasta llegar a encontrar su fisonomía definitiva. </a:t>
            </a:r>
            <a:endParaRPr lang="es-CL" dirty="0" smtClean="0"/>
          </a:p>
          <a:p>
            <a:r>
              <a:rPr lang="es-CL" dirty="0" smtClean="0"/>
              <a:t>En </a:t>
            </a:r>
            <a:r>
              <a:rPr lang="es-CL" dirty="0"/>
              <a:t>la época de los reyes católico se impone como el idioma oficial en el reino de España.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431" y="11371"/>
            <a:ext cx="7735887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2736"/>
            <a:ext cx="357503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5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476672"/>
            <a:ext cx="4072496" cy="4800600"/>
          </a:xfrm>
        </p:spPr>
        <p:txBody>
          <a:bodyPr/>
          <a:lstStyle/>
          <a:p>
            <a:r>
              <a:rPr lang="es-CL" dirty="0"/>
              <a:t>Desde el siglo XVI hasta nuestros días el castellano se va enriqueciendo con aportaciones  de otras lenguas como  el gallego, catalán, francés, inglés.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21" y="548680"/>
            <a:ext cx="371978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0"/>
            <a:ext cx="4392488" cy="6597352"/>
          </a:xfrm>
        </p:spPr>
        <p:txBody>
          <a:bodyPr>
            <a:normAutofit/>
          </a:bodyPr>
          <a:lstStyle/>
          <a:p>
            <a:r>
              <a:rPr lang="es-CL" dirty="0"/>
              <a:t>En el comienzo de la conquista americana los españoles trajeron  su lengua a nuestro continente, impusieron sus leyes, costumbres, credos, su forma de expresión, en este caso fue el español, sobre todo </a:t>
            </a:r>
            <a:r>
              <a:rPr lang="es-CL" dirty="0" smtClean="0"/>
              <a:t>cuando  comenzó a  </a:t>
            </a:r>
            <a:r>
              <a:rPr lang="es-CL" dirty="0"/>
              <a:t>aumentar el número de criollos y mestizos al continente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6672"/>
            <a:ext cx="381642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6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r>
              <a:rPr lang="es-CL" dirty="0" smtClean="0">
                <a:latin typeface="Arial" pitchFamily="34" charset="0"/>
                <a:cs typeface="Arial" pitchFamily="34" charset="0"/>
              </a:rPr>
              <a:t>Í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NDICE 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6376752" cy="4800600"/>
          </a:xfrm>
        </p:spPr>
        <p:txBody>
          <a:bodyPr/>
          <a:lstStyle/>
          <a:p>
            <a:r>
              <a:rPr lang="es-CL" dirty="0" smtClean="0">
                <a:latin typeface="Arial" pitchFamily="34" charset="0"/>
                <a:cs typeface="Arial" pitchFamily="34" charset="0"/>
              </a:rPr>
              <a:t>Periodo de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orígenes</a:t>
            </a: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Peculiaridades del castellano frente el latín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Enriquecimiento del léxico castellano 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Periodo de orígenes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6801" y="1484784"/>
            <a:ext cx="3909215" cy="5373216"/>
          </a:xfrm>
        </p:spPr>
        <p:txBody>
          <a:bodyPr>
            <a:normAutofit lnSpcReduction="10000"/>
          </a:bodyPr>
          <a:lstStyle/>
          <a:p>
            <a:r>
              <a:rPr lang="es-CL" dirty="0" smtClean="0">
                <a:latin typeface="Arial" pitchFamily="34" charset="0"/>
                <a:cs typeface="Arial" pitchFamily="34" charset="0"/>
              </a:rPr>
              <a:t>Desde el inicio de la reconquista se formaron diferentes dialectos ,los cuales eran</a:t>
            </a:r>
            <a:r>
              <a:rPr lang="es-CL" dirty="0">
                <a:latin typeface="Arial" pitchFamily="34" charset="0"/>
                <a:cs typeface="Arial" pitchFamily="34" charset="0"/>
              </a:rPr>
              <a:t>: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gallego ,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astur-leones, el </a:t>
            </a:r>
            <a:r>
              <a:rPr lang="es-CL" dirty="0">
                <a:latin typeface="Arial" pitchFamily="34" charset="0"/>
                <a:cs typeface="Arial" pitchFamily="34" charset="0"/>
              </a:rPr>
              <a:t>castellano, el navarro-aragonés y el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catalán.</a:t>
            </a:r>
            <a:endParaRPr lang="es-C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400849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75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984" y="548680"/>
            <a:ext cx="5256584" cy="5389545"/>
          </a:xfrm>
        </p:spPr>
        <p:txBody>
          <a:bodyPr/>
          <a:lstStyle/>
          <a:p>
            <a:r>
              <a:rPr lang="es-CL" dirty="0" smtClean="0"/>
              <a:t>De estos cinco </a:t>
            </a:r>
            <a:r>
              <a:rPr lang="es-CL" dirty="0" smtClean="0"/>
              <a:t>dialectos, solo </a:t>
            </a:r>
            <a:r>
              <a:rPr lang="es-CL" dirty="0" smtClean="0"/>
              <a:t>tres </a:t>
            </a:r>
            <a:r>
              <a:rPr lang="es-CL" dirty="0"/>
              <a:t>formas lingüísticas </a:t>
            </a:r>
            <a:r>
              <a:rPr lang="es-CL" dirty="0" smtClean="0"/>
              <a:t>consiguieron </a:t>
            </a:r>
            <a:r>
              <a:rPr lang="es-CL" dirty="0"/>
              <a:t>desarrollarse y llegar </a:t>
            </a:r>
            <a:r>
              <a:rPr lang="es-CL" dirty="0" smtClean="0"/>
              <a:t>a ser </a:t>
            </a:r>
            <a:r>
              <a:rPr lang="es-CL" dirty="0"/>
              <a:t>lenguas, pues ampliaron su </a:t>
            </a:r>
            <a:r>
              <a:rPr lang="es-CL" dirty="0" smtClean="0"/>
              <a:t>vocabulario, y establecieron </a:t>
            </a:r>
            <a:r>
              <a:rPr lang="es-CL" dirty="0"/>
              <a:t>su </a:t>
            </a:r>
            <a:r>
              <a:rPr lang="es-CL" dirty="0" smtClean="0"/>
              <a:t>gramática</a:t>
            </a:r>
          </a:p>
          <a:p>
            <a:r>
              <a:rPr lang="es-CL" dirty="0" smtClean="0"/>
              <a:t>Estos fueron gallego ,catalán y el castellano.</a:t>
            </a: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568" y="548680"/>
            <a:ext cx="306791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1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548680"/>
            <a:ext cx="8028384" cy="6309320"/>
          </a:xfrm>
        </p:spPr>
        <p:txBody>
          <a:bodyPr>
            <a:normAutofit/>
          </a:bodyPr>
          <a:lstStyle/>
          <a:p>
            <a:r>
              <a:rPr lang="es-CL" dirty="0"/>
              <a:t>El español adquiere mayor importancia y se impone sobre otras lenguas de la península, tanto por su mayor producción literaria, </a:t>
            </a:r>
            <a:r>
              <a:rPr lang="es-CL" dirty="0" smtClean="0"/>
              <a:t>como por la importancia </a:t>
            </a:r>
            <a:r>
              <a:rPr lang="es-CL" dirty="0"/>
              <a:t>política de su reino con la </a:t>
            </a:r>
            <a:r>
              <a:rPr lang="es-CL" dirty="0" smtClean="0"/>
              <a:t>reconquista </a:t>
            </a:r>
            <a:r>
              <a:rPr lang="es-CL" dirty="0"/>
              <a:t>contra los árabes</a:t>
            </a:r>
            <a:r>
              <a:rPr lang="es-CL" dirty="0" smtClean="0"/>
              <a:t>.</a:t>
            </a:r>
          </a:p>
          <a:p>
            <a:r>
              <a:rPr lang="es-CL" dirty="0"/>
              <a:t>El castellano es el fruto de la evolución y transformación del latín junto con el aporte de otras lenguas.</a:t>
            </a:r>
          </a:p>
        </p:txBody>
      </p:sp>
    </p:spTree>
    <p:extLst>
      <p:ext uri="{BB962C8B-B14F-4D97-AF65-F5344CB8AC3E}">
        <p14:creationId xmlns:p14="http://schemas.microsoft.com/office/powerpoint/2010/main" val="3390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64692"/>
              </p:ext>
            </p:extLst>
          </p:nvPr>
        </p:nvGraphicFramePr>
        <p:xfrm>
          <a:off x="1763688" y="548680"/>
          <a:ext cx="6840760" cy="569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0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/>
          </a:bodyPr>
          <a:lstStyle/>
          <a:p>
            <a:pPr algn="ctr"/>
            <a:r>
              <a:rPr lang="es-CL" sz="3200" dirty="0" smtClean="0">
                <a:latin typeface="Arial" pitchFamily="34" charset="0"/>
                <a:cs typeface="Arial" pitchFamily="34" charset="0"/>
              </a:rPr>
              <a:t>Peculiaridades del castellano frente el  latín </a:t>
            </a:r>
            <a:endParaRPr lang="es-CL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463452"/>
            <a:ext cx="4432536" cy="5005536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Las  </a:t>
            </a:r>
            <a:r>
              <a:rPr lang="es-CL" dirty="0"/>
              <a:t>causas </a:t>
            </a:r>
            <a:r>
              <a:rPr lang="es-CL" dirty="0" smtClean="0"/>
              <a:t>semánticas, lingüísticas </a:t>
            </a:r>
            <a:r>
              <a:rPr lang="es-CL" dirty="0"/>
              <a:t>y culturales por la que todos los hombres  </a:t>
            </a:r>
            <a:r>
              <a:rPr lang="es-CL" dirty="0" smtClean="0"/>
              <a:t> y por </a:t>
            </a:r>
            <a:r>
              <a:rPr lang="es-CL" dirty="0"/>
              <a:t>la que todos los hablantes de una misma comunidad hacen evolucionar su </a:t>
            </a:r>
            <a:r>
              <a:rPr lang="es-CL" dirty="0" smtClean="0"/>
              <a:t>lengua, aunque  </a:t>
            </a:r>
            <a:r>
              <a:rPr lang="es-CL" dirty="0"/>
              <a:t>parten de una misma lengua  madre en caso del español el latín.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347864" cy="381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60648"/>
            <a:ext cx="7704856" cy="6597352"/>
          </a:xfrm>
        </p:spPr>
        <p:txBody>
          <a:bodyPr>
            <a:normAutofit fontScale="92500" lnSpcReduction="10000"/>
          </a:bodyPr>
          <a:lstStyle/>
          <a:p>
            <a:r>
              <a:rPr lang="es-CL" dirty="0">
                <a:latin typeface="Arial" pitchFamily="34" charset="0"/>
                <a:cs typeface="Arial" pitchFamily="34" charset="0"/>
              </a:rPr>
              <a:t>Las  principales características que va tomando el español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son :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Transformación de consonante: </a:t>
            </a: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es-CL" dirty="0">
                <a:latin typeface="Arial" pitchFamily="34" charset="0"/>
                <a:cs typeface="Arial" pitchFamily="34" charset="0"/>
              </a:rPr>
              <a:t>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cambia de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P 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a b  ,T a D ,K a G</a:t>
            </a:r>
          </a:p>
          <a:p>
            <a:pPr marL="82296" indent="0">
              <a:buNone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Tenemos ejemplos como :</a:t>
            </a:r>
          </a:p>
          <a:p>
            <a:pPr marL="82296" indent="0">
              <a:buNone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vita&gt;vida</a:t>
            </a:r>
          </a:p>
          <a:p>
            <a:pPr marL="82296" indent="0">
              <a:buNone/>
            </a:pP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Formica&gt;hormiga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Transformación de las vocales :</a:t>
            </a:r>
          </a:p>
          <a:p>
            <a:pPr marL="82296" indent="0">
              <a:buNone/>
            </a:pPr>
            <a:r>
              <a:rPr lang="es-CL" dirty="0" smtClean="0">
                <a:latin typeface="Arial" pitchFamily="34" charset="0"/>
                <a:cs typeface="Arial" pitchFamily="34" charset="0"/>
              </a:rPr>
              <a:t>Se crea o se suprimen diptongos</a:t>
            </a:r>
          </a:p>
          <a:p>
            <a:pPr marL="82296" indent="0">
              <a:buNone/>
            </a:pP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porta&gt;puerta</a:t>
            </a:r>
          </a:p>
          <a:p>
            <a:pPr marL="82296" indent="0">
              <a:buNone/>
            </a:pP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s-CL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leite</a:t>
            </a: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&gt;leche</a:t>
            </a:r>
          </a:p>
          <a:p>
            <a:pPr marL="82296" indent="0">
              <a:buNone/>
            </a:pP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s-CL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mortes</a:t>
            </a: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&gt;muerte</a:t>
            </a:r>
          </a:p>
          <a:p>
            <a:pPr marL="82296" indent="0">
              <a:buNone/>
            </a:pP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 marL="82296" indent="0">
              <a:buNone/>
            </a:pPr>
            <a:endParaRPr lang="es-C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-11988"/>
            <a:ext cx="7498080" cy="6869987"/>
          </a:xfrm>
        </p:spPr>
        <p:txBody>
          <a:bodyPr>
            <a:normAutofit/>
          </a:bodyPr>
          <a:lstStyle/>
          <a:p>
            <a:r>
              <a:rPr lang="es-CL" dirty="0" smtClean="0"/>
              <a:t>Se pierde el sonido </a:t>
            </a:r>
            <a:r>
              <a:rPr lang="es-CL" dirty="0" smtClean="0"/>
              <a:t>inicial en </a:t>
            </a:r>
            <a:r>
              <a:rPr lang="es-CL" dirty="0" smtClean="0"/>
              <a:t>las palabras:</a:t>
            </a:r>
          </a:p>
          <a:p>
            <a:pPr marL="82296" indent="0">
              <a:buNone/>
            </a:pPr>
            <a:r>
              <a:rPr lang="es-CL" dirty="0" smtClean="0"/>
              <a:t>La F se transforma en H</a:t>
            </a:r>
          </a:p>
          <a:p>
            <a:pPr marL="82296" indent="0">
              <a:buNone/>
            </a:pPr>
            <a:r>
              <a:rPr lang="es-CL" dirty="0" smtClean="0">
                <a:solidFill>
                  <a:srgbClr val="0070C0"/>
                </a:solidFill>
              </a:rPr>
              <a:t>        Ferrum&gt;hierro </a:t>
            </a:r>
          </a:p>
          <a:p>
            <a:pPr marL="82296" indent="0">
              <a:buNone/>
            </a:pPr>
            <a:r>
              <a:rPr lang="es-CL" dirty="0" smtClean="0">
                <a:solidFill>
                  <a:srgbClr val="0070C0"/>
                </a:solidFill>
              </a:rPr>
              <a:t>        Fumu&gt;humo</a:t>
            </a:r>
          </a:p>
          <a:p>
            <a:pPr marL="82296" indent="0">
              <a:buNone/>
            </a:pPr>
            <a:r>
              <a:rPr lang="es-CL" dirty="0" smtClean="0">
                <a:solidFill>
                  <a:srgbClr val="0070C0"/>
                </a:solidFill>
              </a:rPr>
              <a:t>        Facere&gt;hacer</a:t>
            </a:r>
          </a:p>
          <a:p>
            <a:r>
              <a:rPr lang="es-CL" dirty="0" smtClean="0"/>
              <a:t>Se crean sonidos y fonemas nuevos:</a:t>
            </a:r>
          </a:p>
          <a:p>
            <a:pPr marL="82296" indent="0">
              <a:buNone/>
            </a:pPr>
            <a:r>
              <a:rPr lang="es-CL" dirty="0" smtClean="0">
                <a:solidFill>
                  <a:srgbClr val="0070C0"/>
                </a:solidFill>
              </a:rPr>
              <a:t>         Nocte&gt;noche</a:t>
            </a:r>
          </a:p>
          <a:p>
            <a:pPr marL="82296" indent="0">
              <a:buNone/>
            </a:pPr>
            <a:r>
              <a:rPr lang="es-CL" dirty="0">
                <a:solidFill>
                  <a:srgbClr val="0070C0"/>
                </a:solidFill>
              </a:rPr>
              <a:t> </a:t>
            </a:r>
            <a:r>
              <a:rPr lang="es-CL" dirty="0" smtClean="0">
                <a:solidFill>
                  <a:srgbClr val="0070C0"/>
                </a:solidFill>
              </a:rPr>
              <a:t>        piscis&gt;pez</a:t>
            </a:r>
          </a:p>
          <a:p>
            <a:pPr marL="82296" indent="0">
              <a:buNone/>
            </a:pPr>
            <a:r>
              <a:rPr lang="es-CL" dirty="0">
                <a:solidFill>
                  <a:srgbClr val="0070C0"/>
                </a:solidFill>
              </a:rPr>
              <a:t> </a:t>
            </a:r>
            <a:r>
              <a:rPr lang="es-CL" dirty="0" smtClean="0">
                <a:solidFill>
                  <a:srgbClr val="0070C0"/>
                </a:solidFill>
              </a:rPr>
              <a:t>        ligna&gt;leña</a:t>
            </a:r>
          </a:p>
          <a:p>
            <a:r>
              <a:rPr lang="es-CL" dirty="0">
                <a:solidFill>
                  <a:srgbClr val="0070C0"/>
                </a:solidFill>
              </a:rPr>
              <a:t> </a:t>
            </a:r>
            <a:r>
              <a:rPr lang="es-CL" dirty="0" smtClean="0"/>
              <a:t>se cambia las desinencias de los casos:</a:t>
            </a:r>
          </a:p>
          <a:p>
            <a:pPr marL="82296" indent="0">
              <a:buNone/>
            </a:pPr>
            <a:r>
              <a:rPr lang="es-CL" dirty="0" smtClean="0"/>
              <a:t>En sustitución se aplican preposiciones </a:t>
            </a:r>
          </a:p>
          <a:p>
            <a:pPr marL="82296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65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491</Words>
  <Application>Microsoft Office PowerPoint</Application>
  <PresentationFormat>Presentación en pantalla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Solsticio</vt:lpstr>
      <vt:lpstr>Lengua española  formación del español</vt:lpstr>
      <vt:lpstr>ÍNDICE </vt:lpstr>
      <vt:lpstr>Periodo de orígenes</vt:lpstr>
      <vt:lpstr>Presentación de PowerPoint</vt:lpstr>
      <vt:lpstr>Presentación de PowerPoint</vt:lpstr>
      <vt:lpstr>Presentación de PowerPoint</vt:lpstr>
      <vt:lpstr>Peculiaridades del castellano frente el  latín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española  formación del español</dc:title>
  <dc:creator>Luffi</dc:creator>
  <cp:lastModifiedBy>user00</cp:lastModifiedBy>
  <cp:revision>16</cp:revision>
  <dcterms:created xsi:type="dcterms:W3CDTF">2014-05-21T00:43:35Z</dcterms:created>
  <dcterms:modified xsi:type="dcterms:W3CDTF">2014-06-08T18:49:38Z</dcterms:modified>
</cp:coreProperties>
</file>