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1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AA80D1EE-B9B2-48EE-A30C-09F1F5A4B80D}">
          <p14:sldIdLst>
            <p14:sldId id="256"/>
            <p14:sldId id="263"/>
            <p14:sldId id="257"/>
            <p14:sldId id="258"/>
            <p14:sldId id="262"/>
            <p14:sldId id="259"/>
            <p14:sldId id="261"/>
            <p14:sldId id="265"/>
            <p14:sldId id="260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F7739964-6003-4817-B5E6-61D0B6D94A6B}" type="datetimeFigureOut">
              <a:rPr lang="es-CL" smtClean="0"/>
              <a:pPr/>
              <a:t>08-06-2014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B35F-0EA1-49E8-8A44-F3C9320DF93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540568" y="836712"/>
            <a:ext cx="5985159" cy="160610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Origen y clasificación de las lenguas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365104"/>
            <a:ext cx="5760639" cy="1502589"/>
          </a:xfrm>
        </p:spPr>
        <p:txBody>
          <a:bodyPr>
            <a:normAutofit fontScale="92500"/>
          </a:bodyPr>
          <a:lstStyle/>
          <a:p>
            <a:pPr algn="l"/>
            <a:r>
              <a:rPr lang="es-CL" dirty="0" smtClean="0"/>
              <a:t>1.- Teorías sobre el origen de las lenguas.    </a:t>
            </a:r>
          </a:p>
          <a:p>
            <a:pPr algn="l"/>
            <a:r>
              <a:rPr lang="es-CL" dirty="0" smtClean="0"/>
              <a:t>2.- Clasificación de las lenguas.</a:t>
            </a:r>
          </a:p>
          <a:p>
            <a:pPr algn="l"/>
            <a:r>
              <a:rPr lang="es-CL" dirty="0" smtClean="0"/>
              <a:t>3.- Lengua nacional y lengua propia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6804248" y="6106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Tema 9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4103440" y="2996952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Juana </a:t>
            </a:r>
            <a:r>
              <a:rPr lang="es-CL" dirty="0" smtClean="0"/>
              <a:t>Alvear</a:t>
            </a:r>
          </a:p>
          <a:p>
            <a:r>
              <a:rPr lang="es-CL" dirty="0" smtClean="0"/>
              <a:t>Álvaro </a:t>
            </a:r>
            <a:r>
              <a:rPr lang="es-CL" dirty="0"/>
              <a:t>Arriagada </a:t>
            </a:r>
            <a:endParaRPr lang="es-CL" dirty="0" smtClean="0"/>
          </a:p>
          <a:p>
            <a:r>
              <a:rPr lang="es-CL" dirty="0" smtClean="0"/>
              <a:t> </a:t>
            </a:r>
            <a:r>
              <a:rPr lang="es-CL" dirty="0"/>
              <a:t>César </a:t>
            </a:r>
            <a:r>
              <a:rPr lang="es-CL" dirty="0" err="1"/>
              <a:t>Villagra</a:t>
            </a:r>
            <a:r>
              <a:rPr lang="es-CL" dirty="0"/>
              <a:t> </a:t>
            </a:r>
            <a:endParaRPr lang="es-CL" dirty="0" smtClean="0"/>
          </a:p>
          <a:p>
            <a:r>
              <a:rPr lang="es-CL" dirty="0" smtClean="0"/>
              <a:t>Gustavo </a:t>
            </a:r>
            <a:r>
              <a:rPr lang="es-CL" dirty="0"/>
              <a:t>Sánchez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94192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¡Gracias Por </a:t>
            </a:r>
            <a:r>
              <a:rPr lang="es-CL" smtClean="0"/>
              <a:t>Su Atención!</a:t>
            </a:r>
            <a:endParaRPr lang="es-CL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7200" dirty="0" smtClean="0"/>
              <a:t>Objetivo</a:t>
            </a:r>
            <a:r>
              <a:rPr lang="es-CL" dirty="0" smtClean="0"/>
              <a:t>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effectLst/>
              </a:rPr>
              <a:t>Identificar las diferentes teorías sobre el Origen de las Lenguas y su Clasificación,  y así reconocer a la Lengua como un patrimonio que nos pertenece y está vivo.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21436900">
            <a:off x="31332" y="899257"/>
            <a:ext cx="4818888" cy="1435608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Teorías sobre el origen de las lenguas</a:t>
            </a:r>
            <a:endParaRPr lang="es-CL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571472" y="3000372"/>
            <a:ext cx="5371530" cy="3249202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es-CL" dirty="0" smtClean="0"/>
              <a:t>  Hipótesis Descartada:</a:t>
            </a:r>
          </a:p>
          <a:p>
            <a:pPr algn="l">
              <a:buFont typeface="Courier New" pitchFamily="49" charset="0"/>
              <a:buChar char="o"/>
            </a:pPr>
            <a:r>
              <a:rPr lang="es-CL" dirty="0" smtClean="0"/>
              <a:t>  Estudio del Habla de Pueblos Primitivos Actuales y el Habla Rudimentaria Infantil.</a:t>
            </a:r>
          </a:p>
          <a:p>
            <a:pPr algn="l">
              <a:buFont typeface="Wingdings" pitchFamily="2" charset="2"/>
              <a:buChar char="v"/>
            </a:pPr>
            <a:r>
              <a:rPr lang="es-CL" dirty="0" smtClean="0"/>
              <a:t>  Positivismo:</a:t>
            </a:r>
          </a:p>
          <a:p>
            <a:pPr algn="l">
              <a:buFont typeface="Courier New" pitchFamily="49" charset="0"/>
              <a:buChar char="o"/>
            </a:pPr>
            <a:r>
              <a:rPr lang="es-CL" dirty="0" smtClean="0"/>
              <a:t>  Sonidos Expresivos</a:t>
            </a:r>
          </a:p>
          <a:p>
            <a:pPr algn="l">
              <a:buFont typeface="Courier New" pitchFamily="49" charset="0"/>
              <a:buChar char="o"/>
            </a:pPr>
            <a:r>
              <a:rPr lang="es-CL" dirty="0" smtClean="0"/>
              <a:t>  Gestos y movimientos sonoros</a:t>
            </a:r>
          </a:p>
          <a:p>
            <a:pPr algn="l">
              <a:buFont typeface="Courier New" pitchFamily="49" charset="0"/>
              <a:buChar char="o"/>
            </a:pPr>
            <a:r>
              <a:rPr lang="es-CL" dirty="0" smtClean="0"/>
              <a:t>  Imitaciones sonoras (Onomatopéyicas)</a:t>
            </a:r>
          </a:p>
          <a:p>
            <a:pPr algn="l">
              <a:buFont typeface="Wingdings" pitchFamily="2" charset="2"/>
              <a:buChar char="v"/>
            </a:pPr>
            <a:r>
              <a:rPr lang="es-CL" dirty="0" smtClean="0"/>
              <a:t>  Teoría Actual:</a:t>
            </a:r>
          </a:p>
          <a:p>
            <a:pPr algn="l">
              <a:buFont typeface="Courier New" pitchFamily="49" charset="0"/>
              <a:buChar char="o"/>
            </a:pPr>
            <a:r>
              <a:rPr lang="es-CL" dirty="0" smtClean="0"/>
              <a:t>  Tendencia a Comunicarse del Hombre.</a:t>
            </a:r>
            <a:endParaRPr lang="es-CL" dirty="0"/>
          </a:p>
        </p:txBody>
      </p:sp>
      <p:pic>
        <p:nvPicPr>
          <p:cNvPr id="8" name="7 Imagen" descr="antepasados-del-ser-huma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38424">
            <a:off x="5059716" y="783982"/>
            <a:ext cx="3511098" cy="25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45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54376" y="188640"/>
            <a:ext cx="5064953" cy="1695631"/>
          </a:xfrm>
        </p:spPr>
        <p:txBody>
          <a:bodyPr/>
          <a:lstStyle/>
          <a:p>
            <a:r>
              <a:rPr lang="es-CL" dirty="0" smtClean="0"/>
              <a:t>Clasificación de las lenguas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33971" y="191683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*Según la conformación de la palabra:</a:t>
            </a:r>
          </a:p>
          <a:p>
            <a:r>
              <a:rPr lang="es-CL" sz="2400" dirty="0" smtClean="0"/>
              <a:t>-Aislantes o monosilábicas</a:t>
            </a:r>
          </a:p>
          <a:p>
            <a:r>
              <a:rPr lang="es-CL" sz="2400" dirty="0" smtClean="0"/>
              <a:t>-Aglutinantes o afijantes</a:t>
            </a:r>
          </a:p>
          <a:p>
            <a:r>
              <a:rPr lang="es-CL" sz="2400" dirty="0" smtClean="0"/>
              <a:t>-Incorporantes o polisintéticas</a:t>
            </a:r>
          </a:p>
          <a:p>
            <a:r>
              <a:rPr lang="es-CL" sz="2400" dirty="0" smtClean="0"/>
              <a:t>-Flexivas o sintéticas</a:t>
            </a:r>
            <a:endParaRPr lang="es-CL" sz="2400" dirty="0"/>
          </a:p>
        </p:txBody>
      </p:sp>
      <p:pic>
        <p:nvPicPr>
          <p:cNvPr id="1026" name="Picture 2" descr="http://i808.photobucket.com/albums/zz1/manzaiergui/zh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69027"/>
            <a:ext cx="3846899" cy="270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734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99535" y="260648"/>
            <a:ext cx="5064953" cy="1695631"/>
          </a:xfrm>
        </p:spPr>
        <p:txBody>
          <a:bodyPr/>
          <a:lstStyle/>
          <a:p>
            <a:r>
              <a:rPr lang="es-CL" dirty="0" smtClean="0"/>
              <a:t>Clasificación de las lenguas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458635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*Según su familia, distribuida geográficamente:</a:t>
            </a:r>
          </a:p>
          <a:p>
            <a:r>
              <a:rPr lang="es-CL" sz="2400" dirty="0" smtClean="0"/>
              <a:t>-Cercano Oriente y África</a:t>
            </a:r>
          </a:p>
          <a:p>
            <a:r>
              <a:rPr lang="es-CL" sz="2400" dirty="0" smtClean="0"/>
              <a:t>-Extremo Oriente</a:t>
            </a:r>
          </a:p>
          <a:p>
            <a:r>
              <a:rPr lang="es-CL" sz="2400" dirty="0" smtClean="0"/>
              <a:t>-América del Norte</a:t>
            </a:r>
          </a:p>
          <a:p>
            <a:r>
              <a:rPr lang="es-CL" sz="2400" dirty="0" smtClean="0"/>
              <a:t>-América del Sur</a:t>
            </a:r>
            <a:endParaRPr lang="es-CL" sz="2400" dirty="0"/>
          </a:p>
        </p:txBody>
      </p:sp>
      <p:pic>
        <p:nvPicPr>
          <p:cNvPr id="2050" name="Picture 2" descr="https://encrypted-tbn1.gstatic.com/images?q=tbn:ANd9GcQmG96HYdBni4bLCcM6SjXqThzzoqjIwzY9AZPi2LnCcVqe4Y4l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30" y="1340768"/>
            <a:ext cx="5210605" cy="312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36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07904" y="260648"/>
            <a:ext cx="5064953" cy="1695631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Lenguas autóctonas precolombinas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2492896"/>
            <a:ext cx="33843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800" dirty="0" smtClean="0"/>
              <a:t>Chibcha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800" dirty="0" smtClean="0"/>
              <a:t>Arawac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800" dirty="0" smtClean="0"/>
              <a:t>Caribe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800" dirty="0" smtClean="0"/>
              <a:t>Quechua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800" dirty="0" smtClean="0"/>
              <a:t>Tupí-guaraní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800" dirty="0" smtClean="0"/>
              <a:t>Aimara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800" dirty="0" smtClean="0"/>
              <a:t>Araucano</a:t>
            </a:r>
            <a:endParaRPr lang="es-CL" sz="2800" dirty="0"/>
          </a:p>
        </p:txBody>
      </p:sp>
      <p:pic>
        <p:nvPicPr>
          <p:cNvPr id="1026" name="Picture 2" descr="C:\Users\User\Desktop\mapa de iberoameric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88840"/>
            <a:ext cx="3580631" cy="437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344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23928" y="764704"/>
            <a:ext cx="5064953" cy="792089"/>
          </a:xfrm>
        </p:spPr>
        <p:txBody>
          <a:bodyPr/>
          <a:lstStyle/>
          <a:p>
            <a:r>
              <a:rPr lang="es-ES" dirty="0" smtClean="0"/>
              <a:t>Orden geográfico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 rot="948202">
            <a:off x="99484" y="1058848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*Grupo Indoeuropeo</a:t>
            </a:r>
          </a:p>
          <a:p>
            <a:r>
              <a:rPr lang="es-CL" sz="2400" dirty="0" smtClean="0"/>
              <a:t>*Grupo Asiático</a:t>
            </a:r>
          </a:p>
          <a:p>
            <a:r>
              <a:rPr lang="es-CL" sz="2400" dirty="0" smtClean="0"/>
              <a:t>*Grupo Occidental</a:t>
            </a:r>
            <a:endParaRPr lang="es-CL" sz="2400" dirty="0"/>
          </a:p>
        </p:txBody>
      </p:sp>
      <p:pic>
        <p:nvPicPr>
          <p:cNvPr id="3074" name="Picture 2" descr="http://upload.wikimedia.org/wikipedia/commons/2/2c/Romance_Languages-World-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96952"/>
            <a:ext cx="7417143" cy="326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99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Lengua Nacional y Lengua Propia.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 rot="-900000">
            <a:off x="3263091" y="1269451"/>
            <a:ext cx="3295021" cy="4504391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s-CL" dirty="0" smtClean="0"/>
              <a:t>Diferencia Lengua Lenguaje</a:t>
            </a:r>
          </a:p>
          <a:p>
            <a:pPr marL="342900" indent="-342900">
              <a:buFontTx/>
              <a:buChar char="-"/>
            </a:pPr>
            <a:r>
              <a:rPr lang="es-CL" dirty="0" smtClean="0"/>
              <a:t>Relación: lengua-país</a:t>
            </a:r>
          </a:p>
          <a:p>
            <a:pPr marL="342900" indent="-342900">
              <a:buFontTx/>
              <a:buChar char="-"/>
            </a:pPr>
            <a:r>
              <a:rPr lang="es-CL" dirty="0" smtClean="0"/>
              <a:t>Lengua Propia</a:t>
            </a:r>
          </a:p>
          <a:p>
            <a:pPr marL="342900" indent="-342900">
              <a:buFontTx/>
              <a:buChar char="-"/>
            </a:pPr>
            <a:r>
              <a:rPr lang="es-CL" dirty="0" smtClean="0"/>
              <a:t>Condiciones de una lengua propia de una comunidad</a:t>
            </a:r>
          </a:p>
          <a:p>
            <a:pPr marL="342900" indent="-342900">
              <a:buFontTx/>
              <a:buChar char="-"/>
            </a:pPr>
            <a:r>
              <a:rPr lang="es-CL" dirty="0" smtClean="0"/>
              <a:t>Lengua Nacional</a:t>
            </a:r>
          </a:p>
          <a:p>
            <a:pPr>
              <a:buNone/>
            </a:pPr>
            <a:r>
              <a:rPr lang="es-CL" dirty="0" smtClean="0"/>
              <a:t>-    Lengua oficial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" name="6 Marcador de contenido" descr="juventud-y-lenguas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 rot="20465579">
            <a:off x="412057" y="3230679"/>
            <a:ext cx="2578100" cy="1649984"/>
          </a:xfr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 smtClean="0"/>
              <a:t>Conclusión</a:t>
            </a:r>
            <a:endParaRPr lang="es-CL" dirty="0"/>
          </a:p>
        </p:txBody>
      </p:sp>
      <p:pic>
        <p:nvPicPr>
          <p:cNvPr id="7" name="6 Marcador de posición de imagen" descr="lenguaje-g-13051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913" b="11913"/>
          <a:stretch>
            <a:fillRect/>
          </a:stretch>
        </p:blipFill>
        <p:spPr>
          <a:xfrm rot="900000">
            <a:off x="1728137" y="570378"/>
            <a:ext cx="3671909" cy="2797068"/>
          </a:xfrm>
        </p:spPr>
      </p:pic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 rot="900000">
            <a:off x="900619" y="3569947"/>
            <a:ext cx="4166155" cy="1785907"/>
          </a:xfrm>
        </p:spPr>
        <p:txBody>
          <a:bodyPr>
            <a:normAutofit/>
          </a:bodyPr>
          <a:lstStyle/>
          <a:p>
            <a:r>
              <a:rPr lang="es-CL" dirty="0" smtClean="0"/>
              <a:t>La Lengua constituye una herencia de nuestros antepasados para nosotros, herencia viva y propia; la que estamos llamados a conocer y enriquecer.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80678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262</Words>
  <Application>Microsoft Office PowerPoint</Application>
  <PresentationFormat>Presentación en pantalla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Kilter</vt:lpstr>
      <vt:lpstr>Origen y clasificación de las lenguas</vt:lpstr>
      <vt:lpstr>Objetivo:</vt:lpstr>
      <vt:lpstr>Teorías sobre el origen de las lenguas</vt:lpstr>
      <vt:lpstr>Clasificación de las lenguas</vt:lpstr>
      <vt:lpstr>Clasificación de las lenguas</vt:lpstr>
      <vt:lpstr>Lenguas autóctonas precolombinas</vt:lpstr>
      <vt:lpstr>Orden geográfico</vt:lpstr>
      <vt:lpstr>Lengua Nacional y Lengua Propia.</vt:lpstr>
      <vt:lpstr>Conclusión</vt:lpstr>
      <vt:lpstr>¡Gracias Por Su Atención!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Origen y clasificación de las lenguas</dc:title>
  <dc:creator>Usuario de Windows</dc:creator>
  <cp:lastModifiedBy>user00</cp:lastModifiedBy>
  <cp:revision>32</cp:revision>
  <dcterms:created xsi:type="dcterms:W3CDTF">2014-05-22T23:30:45Z</dcterms:created>
  <dcterms:modified xsi:type="dcterms:W3CDTF">2014-06-08T19:01:38Z</dcterms:modified>
</cp:coreProperties>
</file>