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</p:sldMasterIdLst>
  <p:notesMasterIdLst>
    <p:notesMasterId r:id="rId12"/>
  </p:notesMasterIdLst>
  <p:sldIdLst>
    <p:sldId id="263" r:id="rId2"/>
    <p:sldId id="262" r:id="rId3"/>
    <p:sldId id="257" r:id="rId4"/>
    <p:sldId id="258" r:id="rId5"/>
    <p:sldId id="261" r:id="rId6"/>
    <p:sldId id="259" r:id="rId7"/>
    <p:sldId id="265" r:id="rId8"/>
    <p:sldId id="264" r:id="rId9"/>
    <p:sldId id="260" r:id="rId10"/>
    <p:sldId id="266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680E0-198B-49CC-A5E6-C8FA16E1FFF4}" type="datetimeFigureOut">
              <a:rPr lang="es-CL" smtClean="0"/>
              <a:t>29-05-2014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DF66-B01C-4224-8F33-B4DE2E88BB97}" type="slidenum">
              <a:rPr lang="es-CL" smtClean="0"/>
              <a:t>‹Nº›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DF66-B01C-4224-8F33-B4DE2E88BB97}" type="slidenum">
              <a:rPr lang="es-CL" smtClean="0"/>
              <a:t>5</a:t>
            </a:fld>
            <a:endParaRPr lang="es-C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764095"/>
            <a:ext cx="6172200" cy="230932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213380"/>
            <a:ext cx="6172200" cy="1208314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33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3A67-79EB-4046-9E9A-B9434F47376D}" type="datetimeFigureOut">
              <a:rPr lang="es-CL" smtClean="0"/>
              <a:t>29-05-2014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4C9E-E7A0-4997-8BD5-8DE8C68F173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15387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249811" y="365125"/>
            <a:ext cx="92583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365125"/>
            <a:ext cx="5993606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3A67-79EB-4046-9E9A-B9434F47376D}" type="datetimeFigureOut">
              <a:rPr lang="es-CL" smtClean="0"/>
              <a:t>29-05-2014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4C9E-E7A0-4997-8BD5-8DE8C68F173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190870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3A67-79EB-4046-9E9A-B9434F47376D}" type="datetimeFigureOut">
              <a:rPr lang="es-CL" smtClean="0"/>
              <a:t>29-05-2014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4C9E-E7A0-4997-8BD5-8DE8C68F173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112424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" y="6492332"/>
            <a:ext cx="9141714" cy="365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764095"/>
            <a:ext cx="6172200" cy="230932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4213380"/>
            <a:ext cx="6172200" cy="1208314"/>
          </a:xfr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180918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943101"/>
            <a:ext cx="3429000" cy="423386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43101"/>
            <a:ext cx="3429000" cy="423386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3A67-79EB-4046-9E9A-B9434F47376D}" type="datetimeFigureOut">
              <a:rPr lang="es-CL" smtClean="0"/>
              <a:t>29-05-2014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4C9E-E7A0-4997-8BD5-8DE8C68F173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129047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836" y="1776066"/>
            <a:ext cx="3429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3836" y="2565919"/>
            <a:ext cx="3429000" cy="360628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5736" y="1776066"/>
            <a:ext cx="3429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5736" y="2565919"/>
            <a:ext cx="3429000" cy="360628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3A67-79EB-4046-9E9A-B9434F47376D}" type="datetimeFigureOut">
              <a:rPr lang="es-CL" smtClean="0"/>
              <a:t>29-05-2014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4C9E-E7A0-4997-8BD5-8DE8C68F173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80300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3A67-79EB-4046-9E9A-B9434F47376D}" type="datetimeFigureOut">
              <a:rPr lang="es-CL" smtClean="0"/>
              <a:t>29-05-2014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4C9E-E7A0-4997-8BD5-8DE8C68F173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70442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3A67-79EB-4046-9E9A-B9434F47376D}" type="datetimeFigureOut">
              <a:rPr lang="es-CL" smtClean="0"/>
              <a:t>29-05-2014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4C9E-E7A0-4997-8BD5-8DE8C68F173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266076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1981200"/>
            <a:ext cx="30861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8006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3441"/>
            <a:ext cx="308610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3A67-79EB-4046-9E9A-B9434F47376D}" type="datetimeFigureOut">
              <a:rPr lang="es-CL" smtClean="0"/>
              <a:t>29-05-2014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4C9E-E7A0-4997-8BD5-8DE8C68F173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40866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1984248"/>
            <a:ext cx="30861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48064" y="457200"/>
            <a:ext cx="4457700" cy="5943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486" y="3941064"/>
            <a:ext cx="308610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231621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365126"/>
            <a:ext cx="7200900" cy="1235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43100"/>
            <a:ext cx="72009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76306" y="6397368"/>
            <a:ext cx="860749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CA63A67-79EB-4046-9E9A-B9434F47376D}" type="datetimeFigureOut">
              <a:rPr lang="es-CL" smtClean="0"/>
              <a:t>29-05-2014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0" y="6397368"/>
            <a:ext cx="3600450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47857" y="6397368"/>
            <a:ext cx="824593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FEA4C9E-E7A0-4997-8BD5-8DE8C68F173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5541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676456" cy="1368151"/>
          </a:xfrm>
        </p:spPr>
        <p:txBody>
          <a:bodyPr>
            <a:prstTxWarp prst="textArchUp">
              <a:avLst>
                <a:gd name="adj" fmla="val 10312782"/>
              </a:avLst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CL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Prestamos lingüísticos</a:t>
            </a:r>
            <a:endParaRPr lang="es-CL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4797152"/>
            <a:ext cx="6336704" cy="129614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s-CL" dirty="0" smtClean="0">
                <a:solidFill>
                  <a:schemeClr val="bg1"/>
                </a:solidFill>
              </a:rPr>
              <a:t>Integrantes: Isidora Cuevas</a:t>
            </a:r>
          </a:p>
          <a:p>
            <a:pPr algn="l"/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smtClean="0">
                <a:solidFill>
                  <a:schemeClr val="bg1"/>
                </a:solidFill>
              </a:rPr>
              <a:t>                   Scarlette Prieto</a:t>
            </a:r>
          </a:p>
          <a:p>
            <a:pPr algn="l"/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smtClean="0">
                <a:solidFill>
                  <a:schemeClr val="bg1"/>
                </a:solidFill>
              </a:rPr>
              <a:t>                    Claudia Retamal</a:t>
            </a:r>
          </a:p>
          <a:p>
            <a:pPr algn="l"/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smtClean="0">
                <a:solidFill>
                  <a:schemeClr val="bg1"/>
                </a:solidFill>
              </a:rPr>
              <a:t>                    Josefa Vergara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5" name="4 Imagen" descr="imagen-animada-ingles-05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1916832"/>
            <a:ext cx="2736304" cy="27363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200900" cy="1235075"/>
          </a:xfrm>
        </p:spPr>
        <p:txBody>
          <a:bodyPr/>
          <a:lstStyle/>
          <a:p>
            <a:pPr algn="ctr"/>
            <a:r>
              <a:rPr lang="es-CL" dirty="0" smtClean="0"/>
              <a:t>Conclusión: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2197165" y="4005064"/>
            <a:ext cx="50962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¡¡Muchas Gracias!!</a:t>
            </a:r>
            <a:endParaRPr lang="es-E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3645024"/>
            <a:ext cx="7200900" cy="691481"/>
          </a:xfrm>
        </p:spPr>
        <p:txBody>
          <a:bodyPr/>
          <a:lstStyle/>
          <a:p>
            <a:r>
              <a:rPr lang="es-CL" dirty="0" smtClean="0"/>
              <a:t>Temas: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00808"/>
            <a:ext cx="7200850" cy="1701924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s-CL" dirty="0" smtClean="0"/>
              <a:t>Entender y conocer los préstamos lingüísticos, mejor conocido como EXTRANJERISMOS.</a:t>
            </a:r>
          </a:p>
          <a:p>
            <a:pPr>
              <a:buClr>
                <a:schemeClr val="accent1"/>
              </a:buClr>
            </a:pPr>
            <a:r>
              <a:rPr lang="es-CL" dirty="0" smtClean="0"/>
              <a:t> Dar a conocer su origen y formas a lo largo de la historia y en la actualidad.</a:t>
            </a:r>
          </a:p>
          <a:p>
            <a:pPr>
              <a:buClr>
                <a:schemeClr val="accent1"/>
              </a:buClr>
              <a:buNone/>
            </a:pPr>
            <a:endParaRPr lang="es-CL" dirty="0" smtClean="0"/>
          </a:p>
          <a:p>
            <a:pPr>
              <a:buClr>
                <a:schemeClr val="accent1"/>
              </a:buClr>
            </a:pPr>
            <a:endParaRPr lang="es-CL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971600" y="620688"/>
            <a:ext cx="7200900" cy="6914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Objetivos:</a:t>
            </a: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43608" y="486916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Definición extranjerismos        </a:t>
            </a:r>
            <a:r>
              <a:rPr lang="es-CL" dirty="0" smtClean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es-CL" dirty="0" smtClean="0">
                <a:sym typeface="Wingdings" pitchFamily="2" charset="2"/>
              </a:rPr>
              <a:t> Isidora Cuevas</a:t>
            </a:r>
            <a:br>
              <a:rPr lang="es-CL" dirty="0" smtClean="0">
                <a:sym typeface="Wingdings" pitchFamily="2" charset="2"/>
              </a:rPr>
            </a:br>
            <a:r>
              <a:rPr lang="es-CL" dirty="0" smtClean="0">
                <a:sym typeface="Wingdings" pitchFamily="2" charset="2"/>
              </a:rPr>
              <a:t>Clasificación según origen       </a:t>
            </a:r>
            <a:r>
              <a:rPr lang="es-CL" dirty="0" smtClean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es-CL" dirty="0" smtClean="0">
                <a:sym typeface="Wingdings" pitchFamily="2" charset="2"/>
              </a:rPr>
              <a:t> Scarlette Prieto</a:t>
            </a:r>
            <a:br>
              <a:rPr lang="es-CL" dirty="0" smtClean="0">
                <a:sym typeface="Wingdings" pitchFamily="2" charset="2"/>
              </a:rPr>
            </a:br>
            <a:r>
              <a:rPr lang="es-CL" dirty="0" smtClean="0">
                <a:sym typeface="Wingdings" pitchFamily="2" charset="2"/>
              </a:rPr>
              <a:t>Clasificación según formas       </a:t>
            </a:r>
            <a:r>
              <a:rPr lang="es-CL" dirty="0" smtClean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es-CL" dirty="0" smtClean="0">
                <a:sym typeface="Wingdings" pitchFamily="2" charset="2"/>
              </a:rPr>
              <a:t> Claudia Retamal</a:t>
            </a:r>
            <a:br>
              <a:rPr lang="es-CL" dirty="0" smtClean="0">
                <a:sym typeface="Wingdings" pitchFamily="2" charset="2"/>
              </a:rPr>
            </a:br>
            <a:r>
              <a:rPr lang="es-CL" dirty="0" smtClean="0">
                <a:sym typeface="Wingdings" pitchFamily="2" charset="2"/>
              </a:rPr>
              <a:t>Extranjerismos castellanizados </a:t>
            </a:r>
            <a:r>
              <a:rPr lang="es-CL" dirty="0" smtClean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es-CL" dirty="0" smtClean="0">
                <a:sym typeface="Wingdings" pitchFamily="2" charset="2"/>
              </a:rPr>
              <a:t> Josefa Vergara</a:t>
            </a:r>
            <a:endParaRPr lang="es-CL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7128842" cy="691481"/>
          </a:xfrm>
        </p:spPr>
        <p:txBody>
          <a:bodyPr/>
          <a:lstStyle/>
          <a:p>
            <a:r>
              <a:rPr lang="es-CL" dirty="0" smtClean="0"/>
              <a:t>¿Qué son los extranjerismos?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3960440" cy="504056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s-ES" dirty="0" smtClean="0"/>
              <a:t>Expresión </a:t>
            </a:r>
            <a:r>
              <a:rPr lang="es-ES" dirty="0" smtClean="0"/>
              <a:t>lingüística tomada de un idioma extranjero y usada en la lengua </a:t>
            </a:r>
            <a:r>
              <a:rPr lang="es-ES" dirty="0" smtClean="0"/>
              <a:t>propia.</a:t>
            </a:r>
          </a:p>
          <a:p>
            <a:pPr>
              <a:buClr>
                <a:schemeClr val="accent1"/>
              </a:buClr>
            </a:pPr>
            <a:r>
              <a:rPr lang="es-ES" dirty="0" smtClean="0"/>
              <a:t>Suplen denominaciones que la lengua propia no a descubierto.</a:t>
            </a:r>
          </a:p>
          <a:p>
            <a:r>
              <a:rPr lang="es-CL" dirty="0" smtClean="0"/>
              <a:t>Existen en todas las lenguas, ya que enriquecen y llenan vacios de designación.</a:t>
            </a:r>
          </a:p>
          <a:p>
            <a:r>
              <a:rPr lang="es-CL" dirty="0" smtClean="0"/>
              <a:t>Ejemplo:</a:t>
            </a:r>
          </a:p>
          <a:p>
            <a:pPr>
              <a:buNone/>
            </a:pPr>
            <a:r>
              <a:rPr lang="es-ES" dirty="0" smtClean="0"/>
              <a:t>Se usa el anglicismo (o galicismo) </a:t>
            </a:r>
            <a:r>
              <a:rPr lang="es-ES" i="1" dirty="0" smtClean="0"/>
              <a:t>chance</a:t>
            </a:r>
            <a:r>
              <a:rPr lang="es-ES" dirty="0" smtClean="0"/>
              <a:t> cuando existen en castellano los sinónimos "oportunidad" o "posibilidad".</a:t>
            </a:r>
            <a:endParaRPr lang="es-CL" dirty="0" smtClean="0"/>
          </a:p>
          <a:p>
            <a:pPr>
              <a:buClr>
                <a:schemeClr val="accent1"/>
              </a:buClr>
            </a:pPr>
            <a:endParaRPr lang="es-ES" dirty="0" smtClean="0"/>
          </a:p>
        </p:txBody>
      </p:sp>
      <p:pic>
        <p:nvPicPr>
          <p:cNvPr id="5" name="4 Imagen" descr="extranjerism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1124744"/>
            <a:ext cx="3810000" cy="2543175"/>
          </a:xfrm>
          <a:prstGeom prst="rect">
            <a:avLst/>
          </a:prstGeom>
        </p:spPr>
      </p:pic>
      <p:pic>
        <p:nvPicPr>
          <p:cNvPr id="6" name="5 Imagen" descr="discurso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005064"/>
            <a:ext cx="1600200" cy="20383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7056784" cy="830411"/>
          </a:xfrm>
        </p:spPr>
        <p:txBody>
          <a:bodyPr/>
          <a:lstStyle/>
          <a:p>
            <a:r>
              <a:rPr lang="es-CL" dirty="0" smtClean="0"/>
              <a:t>Clasificación según su origen: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84784"/>
            <a:ext cx="4536504" cy="5040560"/>
          </a:xfrm>
        </p:spPr>
        <p:txBody>
          <a:bodyPr/>
          <a:lstStyle/>
          <a:p>
            <a:r>
              <a:rPr lang="es-CL" dirty="0" smtClean="0"/>
              <a:t>El inglés:</a:t>
            </a:r>
            <a:endParaRPr lang="es-CL" dirty="0" smtClean="0"/>
          </a:p>
          <a:p>
            <a:pPr>
              <a:buNone/>
            </a:pPr>
            <a:r>
              <a:rPr lang="es-CL" dirty="0" smtClean="0"/>
              <a:t>    Llegaron a nuestro país gracias a las industrias y el desarrollo del comercio.</a:t>
            </a:r>
            <a:br>
              <a:rPr lang="es-CL" dirty="0" smtClean="0"/>
            </a:br>
            <a:r>
              <a:rPr lang="es-CL" dirty="0" smtClean="0"/>
              <a:t>A estos se les llama </a:t>
            </a:r>
            <a:r>
              <a:rPr lang="es-CL" dirty="0" smtClean="0">
                <a:solidFill>
                  <a:schemeClr val="accent1"/>
                </a:solidFill>
              </a:rPr>
              <a:t>anglicismos</a:t>
            </a:r>
            <a:r>
              <a:rPr lang="es-CL" dirty="0" smtClean="0"/>
              <a:t>.</a:t>
            </a:r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 smtClean="0"/>
          </a:p>
          <a:p>
            <a:r>
              <a:rPr lang="es-CL" dirty="0" smtClean="0"/>
              <a:t>El francés: </a:t>
            </a:r>
          </a:p>
          <a:p>
            <a:pPr>
              <a:buNone/>
            </a:pPr>
            <a:r>
              <a:rPr lang="es-CL" dirty="0" smtClean="0"/>
              <a:t> </a:t>
            </a:r>
            <a:r>
              <a:rPr lang="es-CL" dirty="0" smtClean="0"/>
              <a:t>   Ha influido en la lengua en varios momentos de la historia.</a:t>
            </a:r>
            <a:br>
              <a:rPr lang="es-CL" dirty="0" smtClean="0"/>
            </a:br>
            <a:r>
              <a:rPr lang="es-CL" dirty="0" smtClean="0"/>
              <a:t>Se les llama </a:t>
            </a:r>
            <a:r>
              <a:rPr lang="es-CL" dirty="0" smtClean="0">
                <a:solidFill>
                  <a:schemeClr val="accent1"/>
                </a:solidFill>
              </a:rPr>
              <a:t>Galicismos</a:t>
            </a:r>
            <a:r>
              <a:rPr lang="es-CL" dirty="0" smtClean="0"/>
              <a:t>.</a:t>
            </a:r>
          </a:p>
        </p:txBody>
      </p:sp>
      <p:pic>
        <p:nvPicPr>
          <p:cNvPr id="4" name="3 Imagen" descr="Bandera  de USA  ondeando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1268760"/>
            <a:ext cx="3238285" cy="2442592"/>
          </a:xfrm>
          <a:prstGeom prst="rect">
            <a:avLst/>
          </a:prstGeom>
          <a:ln>
            <a:noFill/>
          </a:ln>
        </p:spPr>
      </p:pic>
      <p:pic>
        <p:nvPicPr>
          <p:cNvPr id="5" name="4 Imagen" descr="superbandera-france_hw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3789040"/>
            <a:ext cx="2592288" cy="27543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620688"/>
            <a:ext cx="4104456" cy="5976664"/>
          </a:xfrm>
        </p:spPr>
        <p:txBody>
          <a:bodyPr/>
          <a:lstStyle/>
          <a:p>
            <a:r>
              <a:rPr lang="es-CL" dirty="0" smtClean="0"/>
              <a:t>El griego:</a:t>
            </a:r>
          </a:p>
          <a:p>
            <a:pPr>
              <a:buNone/>
            </a:pPr>
            <a:r>
              <a:rPr lang="es-CL" dirty="0" smtClean="0"/>
              <a:t> </a:t>
            </a:r>
            <a:r>
              <a:rPr lang="es-CL" dirty="0" smtClean="0"/>
              <a:t>   Ha influido en la formación de términos científicos y técnicos.</a:t>
            </a:r>
            <a:br>
              <a:rPr lang="es-CL" dirty="0" smtClean="0"/>
            </a:br>
            <a:r>
              <a:rPr lang="es-CL" dirty="0" smtClean="0"/>
              <a:t>Son denominados </a:t>
            </a:r>
            <a:r>
              <a:rPr lang="es-CL" dirty="0" smtClean="0">
                <a:solidFill>
                  <a:schemeClr val="accent1"/>
                </a:solidFill>
              </a:rPr>
              <a:t>Helenismos</a:t>
            </a:r>
            <a:r>
              <a:rPr lang="es-CL" dirty="0" smtClean="0"/>
              <a:t>.</a:t>
            </a:r>
          </a:p>
          <a:p>
            <a:pPr>
              <a:buNone/>
            </a:pPr>
            <a:r>
              <a:rPr lang="es-CL" dirty="0" smtClean="0"/>
              <a:t> </a:t>
            </a:r>
            <a:r>
              <a:rPr lang="es-CL" dirty="0" smtClean="0"/>
              <a:t> Se forman siguiendo 4 posibilidades:</a:t>
            </a:r>
            <a:br>
              <a:rPr lang="es-CL" dirty="0" smtClean="0"/>
            </a:br>
            <a:r>
              <a:rPr lang="es-CL" dirty="0" smtClean="0"/>
              <a:t>Prefijos: anti</a:t>
            </a:r>
            <a:br>
              <a:rPr lang="es-CL" dirty="0" smtClean="0"/>
            </a:br>
            <a:r>
              <a:rPr lang="es-CL" dirty="0" smtClean="0"/>
              <a:t>Sufijos: </a:t>
            </a:r>
            <a:r>
              <a:rPr lang="es-CL" dirty="0" err="1" smtClean="0"/>
              <a:t>itis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Voces compuestas </a:t>
            </a:r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Italiano:</a:t>
            </a:r>
          </a:p>
          <a:p>
            <a:pPr>
              <a:buNone/>
            </a:pPr>
            <a:r>
              <a:rPr lang="es-CL" dirty="0" smtClean="0"/>
              <a:t> </a:t>
            </a:r>
            <a:r>
              <a:rPr lang="es-CL" dirty="0" smtClean="0"/>
              <a:t>   Durante el renacimiento se enriqueció el español con los </a:t>
            </a:r>
            <a:r>
              <a:rPr lang="es-CL" dirty="0" smtClean="0">
                <a:solidFill>
                  <a:schemeClr val="accent1"/>
                </a:solidFill>
              </a:rPr>
              <a:t>Italicismos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4" name="3 Imagen" descr="superbandera-greece_hw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764704"/>
            <a:ext cx="2743200" cy="2914650"/>
          </a:xfrm>
          <a:prstGeom prst="rect">
            <a:avLst/>
          </a:prstGeom>
        </p:spPr>
      </p:pic>
      <p:pic>
        <p:nvPicPr>
          <p:cNvPr id="5" name="4 Imagen" descr="italia-0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3861048"/>
            <a:ext cx="2749396" cy="25202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60648"/>
            <a:ext cx="6912818" cy="835497"/>
          </a:xfrm>
        </p:spPr>
        <p:txBody>
          <a:bodyPr/>
          <a:lstStyle/>
          <a:p>
            <a:r>
              <a:rPr lang="es-CL" dirty="0" smtClean="0"/>
              <a:t>Clasificación según su forma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340768"/>
            <a:ext cx="4032448" cy="4968552"/>
          </a:xfrm>
        </p:spPr>
        <p:txBody>
          <a:bodyPr>
            <a:normAutofit/>
          </a:bodyPr>
          <a:lstStyle/>
          <a:p>
            <a:r>
              <a:rPr lang="es-CL" dirty="0" smtClean="0"/>
              <a:t>Préstamo léxico: adaptación de la pronunciación original y casi siempre de la representación ortográfica. </a:t>
            </a:r>
          </a:p>
          <a:p>
            <a:pPr>
              <a:buNone/>
            </a:pPr>
            <a:r>
              <a:rPr lang="es-CL" dirty="0" smtClean="0"/>
              <a:t> </a:t>
            </a:r>
            <a:r>
              <a:rPr lang="es-CL" dirty="0" smtClean="0"/>
              <a:t>   Ejemplos: scanner –escáner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                 football- fútbol </a:t>
            </a:r>
          </a:p>
          <a:p>
            <a:endParaRPr lang="es-CL" dirty="0" smtClean="0"/>
          </a:p>
          <a:p>
            <a:r>
              <a:rPr lang="es-CL" dirty="0" smtClean="0"/>
              <a:t>Préstamo semántico: una palabra existente en dos idiomas, pero que en la imitada posee un significado distinto.</a:t>
            </a:r>
          </a:p>
          <a:p>
            <a:pPr>
              <a:buNone/>
            </a:pPr>
            <a:r>
              <a:rPr lang="es-CL" dirty="0" smtClean="0"/>
              <a:t>    Ejemplos: mouse&gt;ratón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                  </a:t>
            </a:r>
          </a:p>
        </p:txBody>
      </p:sp>
      <p:pic>
        <p:nvPicPr>
          <p:cNvPr id="4" name="3 Imagen" descr="raton-y-mouse-de-la-computadora-imagen-animada-00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284242"/>
            <a:ext cx="1944216" cy="1725636"/>
          </a:xfrm>
          <a:prstGeom prst="rect">
            <a:avLst/>
          </a:prstGeom>
        </p:spPr>
      </p:pic>
      <p:pic>
        <p:nvPicPr>
          <p:cNvPr id="5" name="4 Imagen" descr="futbolista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692696"/>
            <a:ext cx="2198044" cy="266429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836712"/>
            <a:ext cx="3312418" cy="4104456"/>
          </a:xfrm>
        </p:spPr>
        <p:txBody>
          <a:bodyPr>
            <a:normAutofit/>
          </a:bodyPr>
          <a:lstStyle/>
          <a:p>
            <a:r>
              <a:rPr lang="es-CL" sz="2800" dirty="0" smtClean="0"/>
              <a:t>Calco semántico:  se incorpora el significado de una palabra extranjera traduciéndola.</a:t>
            </a:r>
          </a:p>
          <a:p>
            <a:pPr>
              <a:buNone/>
            </a:pPr>
            <a:r>
              <a:rPr lang="es-CL" sz="2800" dirty="0" smtClean="0"/>
              <a:t> </a:t>
            </a:r>
            <a:r>
              <a:rPr lang="es-CL" sz="2800" dirty="0" smtClean="0"/>
              <a:t>Ejemplo: Kindergarten&gt;jardín de infancia </a:t>
            </a:r>
          </a:p>
        </p:txBody>
      </p:sp>
      <p:pic>
        <p:nvPicPr>
          <p:cNvPr id="4" name="3 Imagen" descr="Imagen-animada-Durmiendo-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365104"/>
            <a:ext cx="2160240" cy="1942937"/>
          </a:xfrm>
          <a:prstGeom prst="rect">
            <a:avLst/>
          </a:prstGeom>
        </p:spPr>
      </p:pic>
      <p:pic>
        <p:nvPicPr>
          <p:cNvPr id="6" name="5 Imagen" descr="timboandtraciwatchingtvgu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764704"/>
            <a:ext cx="3333750" cy="3057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"/>
            <a:ext cx="7200900" cy="908720"/>
          </a:xfrm>
        </p:spPr>
        <p:txBody>
          <a:bodyPr/>
          <a:lstStyle/>
          <a:p>
            <a:r>
              <a:rPr lang="es-CL" dirty="0" smtClean="0"/>
              <a:t>Extranjerismos castellanizados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3672408" cy="5589240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rgbClr val="1F1F5F"/>
                </a:solidFill>
              </a:rPr>
              <a:t>En la mayoría de los casos se ha adaptado su grafía, forman parte de nuestro léxico y, por lo tanto, ya no deben escribirse en cursiva o entrecomilladas. Entre 1992 y 2001 fueron castellanizadas las siguientes voces extranjeras: “whisky” es güisqui; “</a:t>
            </a:r>
            <a:r>
              <a:rPr lang="es-ES" dirty="0" err="1" smtClean="0">
                <a:solidFill>
                  <a:srgbClr val="1F1F5F"/>
                </a:solidFill>
              </a:rPr>
              <a:t>cassete</a:t>
            </a:r>
            <a:r>
              <a:rPr lang="es-ES" dirty="0" smtClean="0">
                <a:solidFill>
                  <a:srgbClr val="1F1F5F"/>
                </a:solidFill>
              </a:rPr>
              <a:t>” es casete; “diskette” es disquete; “iceberg” se escribe y pronuncia tal cual: iceberg; “zoom” es zum; “</a:t>
            </a:r>
            <a:r>
              <a:rPr lang="es-ES" dirty="0" err="1" smtClean="0">
                <a:solidFill>
                  <a:srgbClr val="1F1F5F"/>
                </a:solidFill>
              </a:rPr>
              <a:t>express</a:t>
            </a:r>
            <a:r>
              <a:rPr lang="es-ES" dirty="0" smtClean="0">
                <a:solidFill>
                  <a:srgbClr val="1F1F5F"/>
                </a:solidFill>
              </a:rPr>
              <a:t>” es exprés,</a:t>
            </a:r>
            <a:r>
              <a:rPr lang="es-MX" dirty="0" smtClean="0">
                <a:solidFill>
                  <a:srgbClr val="1F1F5F"/>
                </a:solidFill>
              </a:rPr>
              <a:t>“</a:t>
            </a:r>
            <a:r>
              <a:rPr lang="es-MX" dirty="0" err="1" smtClean="0">
                <a:solidFill>
                  <a:srgbClr val="1F1F5F"/>
                </a:solidFill>
              </a:rPr>
              <a:t>Sandwich</a:t>
            </a:r>
            <a:r>
              <a:rPr lang="es-MX" dirty="0" smtClean="0">
                <a:solidFill>
                  <a:srgbClr val="1F1F5F"/>
                </a:solidFill>
              </a:rPr>
              <a:t>” se impuso como voz castellana mediante la simple agregación de tilde en la “a”: sándwich; “watt” es vatio;  “pizza” es piza; “</a:t>
            </a:r>
            <a:r>
              <a:rPr lang="es-MX" dirty="0" err="1" smtClean="0">
                <a:solidFill>
                  <a:srgbClr val="1F1F5F"/>
                </a:solidFill>
              </a:rPr>
              <a:t>beefsteak</a:t>
            </a:r>
            <a:r>
              <a:rPr lang="es-MX" dirty="0" smtClean="0">
                <a:solidFill>
                  <a:srgbClr val="1F1F5F"/>
                </a:solidFill>
              </a:rPr>
              <a:t>” es bisté o bistec; “shock” es choque; “gay” es gay y se pronuncia tal como es escribe.</a:t>
            </a:r>
          </a:p>
          <a:p>
            <a:endParaRPr lang="es-CL" dirty="0"/>
          </a:p>
        </p:txBody>
      </p:sp>
      <p:pic>
        <p:nvPicPr>
          <p:cNvPr id="4" name="3 Imagen" descr="MAFALDA EXTRANJERISMO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1"/>
              </a:clrFrom>
              <a:clrTo>
                <a:srgbClr val="FDFDF1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lum contrast="20000"/>
          </a:blip>
          <a:stretch>
            <a:fillRect/>
          </a:stretch>
        </p:blipFill>
        <p:spPr>
          <a:xfrm>
            <a:off x="4211960" y="1196752"/>
            <a:ext cx="4432800" cy="4824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xtranjerismos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6672"/>
            <a:ext cx="9361041" cy="583264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NKFLORALBROCADE_16X9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inkFloralBrocade_16x9_TP103417392" id="{87170BE3-224E-4327-864D-9802B296B144}" vid="{32D56AE5-F3AE-4F2E-848F-46441F448DA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TS103417393</Template>
  <TotalTime>392</TotalTime>
  <Words>361</Words>
  <Application>Microsoft Office PowerPoint</Application>
  <PresentationFormat>Presentación en pantalla (4:3)</PresentationFormat>
  <Paragraphs>43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PINKFLORALBROCADE_16X9</vt:lpstr>
      <vt:lpstr>Prestamos lingüísticos</vt:lpstr>
      <vt:lpstr>Temas:</vt:lpstr>
      <vt:lpstr>¿Qué son los extranjerismos?</vt:lpstr>
      <vt:lpstr>Clasificación según su origen:</vt:lpstr>
      <vt:lpstr>Diapositiva 5</vt:lpstr>
      <vt:lpstr>Clasificación según su forma</vt:lpstr>
      <vt:lpstr>Diapositiva 7</vt:lpstr>
      <vt:lpstr>Extranjerismos castellanizados</vt:lpstr>
      <vt:lpstr>Diapositiva 9</vt:lpstr>
      <vt:lpstr>Conclusión: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cris</dc:creator>
  <cp:lastModifiedBy>cris</cp:lastModifiedBy>
  <cp:revision>32</cp:revision>
  <dcterms:created xsi:type="dcterms:W3CDTF">2014-05-29T20:46:12Z</dcterms:created>
  <dcterms:modified xsi:type="dcterms:W3CDTF">2014-05-30T03:18:14Z</dcterms:modified>
</cp:coreProperties>
</file>