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8EC-7474-4C2B-85CE-402DF136126D}" type="datetimeFigureOut">
              <a:rPr lang="es-CL" smtClean="0"/>
              <a:t>31-08-2014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6460-78C9-4FE7-8193-A2424B4021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5985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8EC-7474-4C2B-85CE-402DF136126D}" type="datetimeFigureOut">
              <a:rPr lang="es-CL" smtClean="0"/>
              <a:t>31-08-2014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6460-78C9-4FE7-8193-A2424B4021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0929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8EC-7474-4C2B-85CE-402DF136126D}" type="datetimeFigureOut">
              <a:rPr lang="es-CL" smtClean="0"/>
              <a:t>31-08-2014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6460-78C9-4FE7-8193-A2424B4021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8499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8EC-7474-4C2B-85CE-402DF136126D}" type="datetimeFigureOut">
              <a:rPr lang="es-CL" smtClean="0"/>
              <a:t>31-08-2014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6460-78C9-4FE7-8193-A2424B4021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3487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8EC-7474-4C2B-85CE-402DF136126D}" type="datetimeFigureOut">
              <a:rPr lang="es-CL" smtClean="0"/>
              <a:t>31-08-2014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6460-78C9-4FE7-8193-A2424B4021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6067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8EC-7474-4C2B-85CE-402DF136126D}" type="datetimeFigureOut">
              <a:rPr lang="es-CL" smtClean="0"/>
              <a:t>31-08-2014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6460-78C9-4FE7-8193-A2424B4021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1014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8EC-7474-4C2B-85CE-402DF136126D}" type="datetimeFigureOut">
              <a:rPr lang="es-CL" smtClean="0"/>
              <a:t>31-08-2014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6460-78C9-4FE7-8193-A2424B4021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6807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8EC-7474-4C2B-85CE-402DF136126D}" type="datetimeFigureOut">
              <a:rPr lang="es-CL" smtClean="0"/>
              <a:t>31-08-2014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6460-78C9-4FE7-8193-A2424B4021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4254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8EC-7474-4C2B-85CE-402DF136126D}" type="datetimeFigureOut">
              <a:rPr lang="es-CL" smtClean="0"/>
              <a:t>31-08-2014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6460-78C9-4FE7-8193-A2424B4021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9452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8EC-7474-4C2B-85CE-402DF136126D}" type="datetimeFigureOut">
              <a:rPr lang="es-CL" smtClean="0"/>
              <a:t>31-08-2014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6460-78C9-4FE7-8193-A2424B4021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311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8EC-7474-4C2B-85CE-402DF136126D}" type="datetimeFigureOut">
              <a:rPr lang="es-CL" smtClean="0"/>
              <a:t>31-08-2014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6460-78C9-4FE7-8193-A2424B4021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300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BC8EC-7474-4C2B-85CE-402DF136126D}" type="datetimeFigureOut">
              <a:rPr lang="es-CL" smtClean="0"/>
              <a:t>31-08-2014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86460-78C9-4FE7-8193-A2424B4021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1634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14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5" descr="mafaldaed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1928813"/>
            <a:ext cx="3714750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990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s-CL" altLang="es-CL" smtClean="0"/>
          </a:p>
        </p:txBody>
      </p:sp>
      <p:sp>
        <p:nvSpPr>
          <p:cNvPr id="2969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s-CL" altLang="es-CL" smtClean="0"/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28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783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s-CL" altLang="es-CL" smtClean="0"/>
          </a:p>
        </p:txBody>
      </p:sp>
      <p:sp>
        <p:nvSpPr>
          <p:cNvPr id="3072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s-CL" altLang="es-CL" smtClean="0"/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805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937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00063" y="928688"/>
            <a:ext cx="8229600" cy="4525962"/>
          </a:xfrm>
        </p:spPr>
        <p:txBody>
          <a:bodyPr rtlCol="0">
            <a:normAutofit fontScale="9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s-MX" dirty="0" smtClean="0"/>
              <a:t>ESTRATEGIAS: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s-MX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s-MX" dirty="0" smtClean="0"/>
              <a:t>Ambiente letrado en la sala de clases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s-MX" dirty="0" smtClean="0"/>
              <a:t>Lectura compartida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s-MX" dirty="0" smtClean="0"/>
              <a:t>Jugar a leer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s-MX" dirty="0" smtClean="0"/>
              <a:t>Caminatas de lectura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s-MX" dirty="0" smtClean="0"/>
              <a:t>Interrogar textos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s-MX" dirty="0" smtClean="0"/>
              <a:t>Explicitar a los niños el propósito de la lectura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s-MX" dirty="0" smtClean="0"/>
              <a:t>Presentar textos que satisfagan diversas necesidades.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6517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s-CL" altLang="es-CL" smtClean="0"/>
          </a:p>
        </p:txBody>
      </p:sp>
      <p:sp>
        <p:nvSpPr>
          <p:cNvPr id="3277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s-CL" altLang="es-CL" smtClean="0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630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633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s-CL" altLang="es-CL" smtClean="0"/>
          </a:p>
        </p:txBody>
      </p:sp>
      <p:sp>
        <p:nvSpPr>
          <p:cNvPr id="3379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s-CL" altLang="es-CL" smtClean="0"/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03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418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contenido"/>
          <p:cNvSpPr>
            <a:spLocks noGrp="1"/>
          </p:cNvSpPr>
          <p:nvPr>
            <p:ph idx="1"/>
          </p:nvPr>
        </p:nvSpPr>
        <p:spPr>
          <a:xfrm>
            <a:off x="428625" y="285750"/>
            <a:ext cx="8429625" cy="542925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s-MX" sz="2800" b="1" dirty="0" smtClean="0">
                <a:latin typeface="Times New Roman" pitchFamily="18" charset="0"/>
                <a:cs typeface="Times New Roman" pitchFamily="18" charset="0"/>
              </a:rPr>
              <a:t>Aprender a leer implica: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2800" dirty="0" smtClean="0">
                <a:latin typeface="Times New Roman" pitchFamily="18" charset="0"/>
                <a:cs typeface="Times New Roman" pitchFamily="18" charset="0"/>
              </a:rPr>
              <a:t>Decodificar y  establecer una comunicación con los  textos impresos, a través de la búsqueda de  sus significados.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MX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2800" dirty="0" smtClean="0">
                <a:latin typeface="Times New Roman" pitchFamily="18" charset="0"/>
                <a:cs typeface="Times New Roman" pitchFamily="18" charset="0"/>
              </a:rPr>
              <a:t>Leer comprensivamente constituye un proceso interactivo entre las características del texto mismo y los aportes que el lector hace al texto, a partir de sus esquemas cognitivos.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MX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2800" dirty="0" smtClean="0">
                <a:latin typeface="Times New Roman" pitchFamily="18" charset="0"/>
                <a:cs typeface="Times New Roman" pitchFamily="18" charset="0"/>
              </a:rPr>
              <a:t>Es toda aquella actividad de asignación de un significado aun texto que precede a lo convencional.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s-MX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1258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s-CL" altLang="es-CL" smtClean="0"/>
          </a:p>
        </p:txBody>
      </p:sp>
      <p:sp>
        <p:nvSpPr>
          <p:cNvPr id="2253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s-CL" altLang="es-CL" smtClean="0"/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62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653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contenido"/>
          <p:cNvSpPr>
            <a:spLocks noGrp="1"/>
          </p:cNvSpPr>
          <p:nvPr>
            <p:ph idx="1"/>
          </p:nvPr>
        </p:nvSpPr>
        <p:spPr>
          <a:xfrm>
            <a:off x="500063" y="1143000"/>
            <a:ext cx="8229600" cy="4643438"/>
          </a:xfrm>
        </p:spPr>
        <p:txBody>
          <a:bodyPr/>
          <a:lstStyle/>
          <a:p>
            <a:pPr>
              <a:buFont typeface="Wingdings 3" pitchFamily="18" charset="2"/>
              <a:buNone/>
              <a:defRPr/>
            </a:pPr>
            <a:r>
              <a:rPr lang="es-MX" altLang="es-CL" sz="2400" b="1" dirty="0" smtClean="0">
                <a:latin typeface="Times New Roman" charset="0"/>
                <a:cs typeface="Times New Roman" charset="0"/>
              </a:rPr>
              <a:t>Trabajar los 3 momentos de la lectura:</a:t>
            </a:r>
          </a:p>
          <a:p>
            <a:pPr>
              <a:buFont typeface="Wingdings 3" pitchFamily="18" charset="2"/>
              <a:buNone/>
              <a:defRPr/>
            </a:pPr>
            <a:endParaRPr lang="es-MX" altLang="es-CL" sz="2400" b="1" dirty="0" smtClean="0">
              <a:latin typeface="Times New Roman" charset="0"/>
              <a:cs typeface="Times New Roman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s-MX" altLang="es-CL" sz="2400" b="1" dirty="0" smtClean="0">
                <a:latin typeface="Times New Roman" charset="0"/>
                <a:cs typeface="Times New Roman" charset="0"/>
              </a:rPr>
              <a:t>Antes de la lectura</a:t>
            </a:r>
            <a:r>
              <a:rPr lang="es-MX" altLang="es-CL" sz="2400" dirty="0" smtClean="0">
                <a:latin typeface="Times New Roman" charset="0"/>
                <a:cs typeface="Times New Roman" charset="0"/>
              </a:rPr>
              <a:t>: Activación y desarrollo de los conocimientos previos, formular una pregunta o plantear un propósito, formular hipótesis.</a:t>
            </a:r>
          </a:p>
          <a:p>
            <a:pPr>
              <a:buFont typeface="Wingdings" pitchFamily="2" charset="2"/>
              <a:buChar char="Ø"/>
              <a:defRPr/>
            </a:pPr>
            <a:endParaRPr lang="es-MX" altLang="es-CL" sz="2400" dirty="0" smtClean="0">
              <a:latin typeface="Times New Roman" charset="0"/>
              <a:cs typeface="Times New Roman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s-MX" altLang="es-CL" sz="2400" b="1" dirty="0" smtClean="0">
                <a:latin typeface="Times New Roman" charset="0"/>
                <a:cs typeface="Times New Roman" charset="0"/>
              </a:rPr>
              <a:t>Durante la lectura</a:t>
            </a:r>
            <a:r>
              <a:rPr lang="es-MX" altLang="es-CL" sz="2400" dirty="0" smtClean="0">
                <a:latin typeface="Times New Roman" charset="0"/>
                <a:cs typeface="Times New Roman" charset="0"/>
              </a:rPr>
              <a:t>: identificar la información importante o captar la idea principal.</a:t>
            </a:r>
          </a:p>
          <a:p>
            <a:pPr>
              <a:buFont typeface="Wingdings" pitchFamily="2" charset="2"/>
              <a:buChar char="Ø"/>
              <a:defRPr/>
            </a:pPr>
            <a:endParaRPr lang="es-MX" altLang="es-CL" sz="2400" dirty="0" smtClean="0">
              <a:latin typeface="Times New Roman" charset="0"/>
              <a:cs typeface="Times New Roman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s-MX" altLang="es-CL" sz="2400" b="1" dirty="0" smtClean="0">
                <a:latin typeface="Times New Roman" charset="0"/>
                <a:cs typeface="Times New Roman" charset="0"/>
              </a:rPr>
              <a:t>Después de la lectura: </a:t>
            </a:r>
            <a:r>
              <a:rPr lang="es-MX" altLang="es-CL" sz="2400" dirty="0" smtClean="0">
                <a:latin typeface="Times New Roman" charset="0"/>
                <a:cs typeface="Times New Roman" charset="0"/>
              </a:rPr>
              <a:t>Estimular el recuerdo o paráfrasis (preguntas implícitas, explicitas y valorativas).</a:t>
            </a:r>
          </a:p>
          <a:p>
            <a:pPr>
              <a:buFont typeface="Wingdings" pitchFamily="2" charset="2"/>
              <a:buChar char="Ø"/>
              <a:defRPr/>
            </a:pPr>
            <a:endParaRPr lang="es-MX" altLang="es-CL" sz="2400" dirty="0" smtClean="0">
              <a:latin typeface="Times New Roman" charset="0"/>
              <a:cs typeface="Times New Roman" charset="0"/>
            </a:endParaRPr>
          </a:p>
          <a:p>
            <a:pPr>
              <a:buFont typeface="Wingdings 3" pitchFamily="18" charset="2"/>
              <a:buNone/>
              <a:defRPr/>
            </a:pPr>
            <a:endParaRPr lang="es-MX" altLang="es-CL" sz="2400" dirty="0" smtClean="0">
              <a:latin typeface="Times New Roman" charset="0"/>
              <a:cs typeface="Times New Roman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es-MX" altLang="es-CL" sz="2400" dirty="0" smtClean="0">
              <a:latin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07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28625" y="428625"/>
            <a:ext cx="8229600" cy="5786438"/>
          </a:xfrm>
        </p:spPr>
        <p:txBody>
          <a:bodyPr rtlCol="0">
            <a:normAutofit/>
          </a:bodyPr>
          <a:lstStyle/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s-MX" sz="2400" b="1" dirty="0" smtClean="0">
                <a:latin typeface="Times New Roman" pitchFamily="18" charset="0"/>
                <a:cs typeface="Times New Roman" pitchFamily="18" charset="0"/>
              </a:rPr>
              <a:t>PREGUNTAS PARA </a:t>
            </a:r>
            <a:r>
              <a:rPr lang="es-MX" sz="2400" b="1" dirty="0" smtClean="0">
                <a:latin typeface="Times New Roman" pitchFamily="18" charset="0"/>
                <a:cs typeface="Times New Roman" pitchFamily="18" charset="0"/>
              </a:rPr>
              <a:t>DESPUÉS </a:t>
            </a:r>
            <a:r>
              <a:rPr lang="es-MX" sz="2400" b="1" dirty="0" smtClean="0">
                <a:latin typeface="Times New Roman" pitchFamily="18" charset="0"/>
                <a:cs typeface="Times New Roman" pitchFamily="18" charset="0"/>
              </a:rPr>
              <a:t>DE LA LECTURA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None/>
              <a:defRPr/>
            </a:pPr>
            <a:r>
              <a:rPr lang="es-MX" sz="2400" dirty="0" smtClean="0">
                <a:latin typeface="Times New Roman" pitchFamily="18" charset="0"/>
                <a:cs typeface="Times New Roman" pitchFamily="18" charset="0"/>
              </a:rPr>
              <a:t>Una conversación posterior debiera durar 10 minutos, no más. Si 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None/>
              <a:defRPr/>
            </a:pPr>
            <a:r>
              <a:rPr lang="es-MX" sz="2400" dirty="0" smtClean="0">
                <a:latin typeface="Times New Roman" pitchFamily="18" charset="0"/>
                <a:cs typeface="Times New Roman" pitchFamily="18" charset="0"/>
              </a:rPr>
              <a:t>se extiende, lo mas probable, es que varios niños hayan perdido 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None/>
              <a:defRPr/>
            </a:pPr>
            <a:r>
              <a:rPr lang="es-MX" sz="2400" dirty="0" smtClean="0">
                <a:latin typeface="Times New Roman" pitchFamily="18" charset="0"/>
                <a:cs typeface="Times New Roman" pitchFamily="18" charset="0"/>
              </a:rPr>
              <a:t>la atención.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None/>
              <a:defRPr/>
            </a:pPr>
            <a:endParaRPr lang="es-MX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None/>
              <a:defRPr/>
            </a:pPr>
            <a:r>
              <a:rPr lang="es-MX" sz="2400" dirty="0" smtClean="0">
                <a:latin typeface="Times New Roman" pitchFamily="18" charset="0"/>
                <a:cs typeface="Times New Roman" pitchFamily="18" charset="0"/>
              </a:rPr>
              <a:t>1. ¿Como se llama el libro?</a:t>
            </a:r>
          </a:p>
          <a:p>
            <a:pPr marL="566928" indent="-457200" algn="just" fontAlgn="auto">
              <a:spcAft>
                <a:spcPts val="0"/>
              </a:spcAft>
              <a:buFont typeface="Wingdings 3"/>
              <a:buAutoNum type="arabicPeriod" startAt="2"/>
              <a:defRPr/>
            </a:pPr>
            <a:r>
              <a:rPr lang="es-MX" sz="2400" dirty="0" smtClean="0">
                <a:latin typeface="Times New Roman" pitchFamily="18" charset="0"/>
                <a:cs typeface="Times New Roman" pitchFamily="18" charset="0"/>
              </a:rPr>
              <a:t>¿Alguien sabe quien lo escribió?</a:t>
            </a:r>
          </a:p>
          <a:p>
            <a:pPr marL="566928" indent="-457200" algn="just" fontAlgn="auto">
              <a:spcAft>
                <a:spcPts val="0"/>
              </a:spcAft>
              <a:buFont typeface="Wingdings 3"/>
              <a:buAutoNum type="arabicPeriod" startAt="2"/>
              <a:defRPr/>
            </a:pPr>
            <a:r>
              <a:rPr lang="es-MX" sz="2400" dirty="0" smtClean="0">
                <a:latin typeface="Times New Roman" pitchFamily="18" charset="0"/>
                <a:cs typeface="Times New Roman" pitchFamily="18" charset="0"/>
              </a:rPr>
              <a:t>¿Quién fue el ilustrador?</a:t>
            </a:r>
          </a:p>
          <a:p>
            <a:pPr marL="566928" indent="-457200" algn="just" fontAlgn="auto">
              <a:spcAft>
                <a:spcPts val="0"/>
              </a:spcAft>
              <a:buFont typeface="Wingdings 3"/>
              <a:buAutoNum type="arabicPeriod" startAt="2"/>
              <a:defRPr/>
            </a:pPr>
            <a:r>
              <a:rPr lang="es-MX" sz="2400" dirty="0" smtClean="0">
                <a:latin typeface="Times New Roman" pitchFamily="18" charset="0"/>
                <a:cs typeface="Times New Roman" pitchFamily="18" charset="0"/>
              </a:rPr>
              <a:t>¿Cuál era el problema?</a:t>
            </a:r>
          </a:p>
          <a:p>
            <a:pPr marL="566928" indent="-457200" algn="just" fontAlgn="auto">
              <a:spcAft>
                <a:spcPts val="0"/>
              </a:spcAft>
              <a:buFont typeface="Wingdings 3"/>
              <a:buAutoNum type="arabicPeriod" startAt="2"/>
              <a:defRPr/>
            </a:pPr>
            <a:r>
              <a:rPr lang="es-MX" sz="2400" dirty="0" smtClean="0">
                <a:latin typeface="Times New Roman" pitchFamily="18" charset="0"/>
                <a:cs typeface="Times New Roman" pitchFamily="18" charset="0"/>
              </a:rPr>
              <a:t>¿Cuál fue la enseñanza que nos dejo?</a:t>
            </a:r>
          </a:p>
          <a:p>
            <a:pPr marL="566928" indent="-457200" algn="just" fontAlgn="auto">
              <a:spcAft>
                <a:spcPts val="0"/>
              </a:spcAft>
              <a:buFont typeface="Wingdings 3"/>
              <a:buAutoNum type="arabicPeriod" startAt="2"/>
              <a:defRPr/>
            </a:pPr>
            <a:r>
              <a:rPr lang="es-MX" sz="2400" dirty="0" smtClean="0">
                <a:latin typeface="Times New Roman" pitchFamily="18" charset="0"/>
                <a:cs typeface="Times New Roman" pitchFamily="18" charset="0"/>
              </a:rPr>
              <a:t>Reconocer la secuencia de la lectura( inicio-desarrollo-final del cuento)</a:t>
            </a:r>
          </a:p>
          <a:p>
            <a:pPr marL="566928" indent="-457200" algn="just" fontAlgn="auto">
              <a:spcAft>
                <a:spcPts val="0"/>
              </a:spcAft>
              <a:buFont typeface="Wingdings 3"/>
              <a:buAutoNum type="arabicPeriod" startAt="2"/>
              <a:defRPr/>
            </a:pPr>
            <a:r>
              <a:rPr lang="es-MX" sz="2400" dirty="0" smtClean="0">
                <a:latin typeface="Times New Roman" pitchFamily="18" charset="0"/>
                <a:cs typeface="Times New Roman" pitchFamily="18" charset="0"/>
              </a:rPr>
              <a:t>Otras…</a:t>
            </a:r>
          </a:p>
          <a:p>
            <a:pPr marL="566928" indent="-457200" algn="just" fontAlgn="auto">
              <a:spcAft>
                <a:spcPts val="0"/>
              </a:spcAft>
              <a:buFont typeface="Wingdings 3"/>
              <a:buAutoNum type="arabicPeriod" startAt="2"/>
              <a:defRPr/>
            </a:pPr>
            <a:endParaRPr lang="es-MX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 fontAlgn="auto">
              <a:spcAft>
                <a:spcPts val="0"/>
              </a:spcAft>
              <a:buFont typeface="Wingdings 3"/>
              <a:buAutoNum type="arabicPeriod" startAt="2"/>
              <a:defRPr/>
            </a:pPr>
            <a:endParaRPr lang="es-MX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None/>
              <a:defRPr/>
            </a:pPr>
            <a:endParaRPr lang="es-MX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s-E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09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s-CL" altLang="es-CL" smtClean="0"/>
          </a:p>
        </p:txBody>
      </p:sp>
      <p:sp>
        <p:nvSpPr>
          <p:cNvPr id="2560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s-CL" altLang="es-CL" smtClean="0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62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939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s-CL" altLang="es-CL" smtClean="0"/>
          </a:p>
        </p:txBody>
      </p:sp>
      <p:sp>
        <p:nvSpPr>
          <p:cNvPr id="2662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s-CL" altLang="es-CL" smtClean="0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2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731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s-CL" altLang="es-CL" smtClean="0"/>
          </a:p>
        </p:txBody>
      </p:sp>
      <p:sp>
        <p:nvSpPr>
          <p:cNvPr id="2765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s-CL" altLang="es-CL" smtClean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456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Marcador de contenido"/>
          <p:cNvSpPr>
            <a:spLocks noGrp="1"/>
          </p:cNvSpPr>
          <p:nvPr>
            <p:ph idx="1"/>
          </p:nvPr>
        </p:nvSpPr>
        <p:spPr>
          <a:xfrm>
            <a:off x="500063" y="571500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s-MX" altLang="es-CL" smtClean="0"/>
              <a:t>ESTRATEGIAS</a:t>
            </a:r>
          </a:p>
          <a:p>
            <a:pPr>
              <a:defRPr/>
            </a:pPr>
            <a:endParaRPr lang="es-MX" altLang="es-CL" smtClean="0"/>
          </a:p>
          <a:p>
            <a:pPr>
              <a:defRPr/>
            </a:pPr>
            <a:r>
              <a:rPr lang="es-MX" altLang="es-CL" smtClean="0"/>
              <a:t>Desarrollar conciencia fonológica(sonido inicial, final,etc), conciencia fonémica (sonidos que pueden ser combinados para crear nuevas palabras) aprendizaje de fónicos (relación fonema-grafema)</a:t>
            </a:r>
            <a:endParaRPr lang="es-ES" altLang="es-CL" smtClean="0"/>
          </a:p>
        </p:txBody>
      </p:sp>
    </p:spTree>
    <p:extLst>
      <p:ext uri="{BB962C8B-B14F-4D97-AF65-F5344CB8AC3E}">
        <p14:creationId xmlns:p14="http://schemas.microsoft.com/office/powerpoint/2010/main" val="259841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281</Words>
  <Application>Microsoft Office PowerPoint</Application>
  <PresentationFormat>Presentación en pantalla (4:3)</PresentationFormat>
  <Paragraphs>40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Jaime</dc:creator>
  <cp:lastModifiedBy>Jaime</cp:lastModifiedBy>
  <cp:revision>2</cp:revision>
  <dcterms:created xsi:type="dcterms:W3CDTF">2014-08-31T12:35:24Z</dcterms:created>
  <dcterms:modified xsi:type="dcterms:W3CDTF">2014-08-31T14:50:40Z</dcterms:modified>
</cp:coreProperties>
</file>