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88581B-0A6F-405D-A0AD-10B29CF22505}" type="datetimeFigureOut">
              <a:rPr lang="es-CL" smtClean="0"/>
              <a:t>29-08-2011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B2CE05D-A18F-4A94-88B5-6AFBA7E2DD2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Funciones del lenguaje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JAIME GATICA JORQUERA</a:t>
            </a:r>
            <a:endParaRPr lang="es-C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20688"/>
            <a:ext cx="1924032" cy="19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2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23850" y="18864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4000" dirty="0">
                <a:solidFill>
                  <a:schemeClr val="tx2"/>
                </a:solidFill>
              </a:rPr>
              <a:t>Factores asociados a las funciones del lenguaje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45879"/>
              </p:ext>
            </p:extLst>
          </p:nvPr>
        </p:nvGraphicFramePr>
        <p:xfrm>
          <a:off x="179512" y="2132856"/>
          <a:ext cx="8712968" cy="1601336"/>
        </p:xfrm>
        <a:graphic>
          <a:graphicData uri="http://schemas.openxmlformats.org/drawingml/2006/table">
            <a:tbl>
              <a:tblPr/>
              <a:tblGrid>
                <a:gridCol w="2304256"/>
                <a:gridCol w="3406245"/>
                <a:gridCol w="3002467"/>
              </a:tblGrid>
              <a:tr h="504056">
                <a:tc rowSpan="4"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Emisor </a:t>
                      </a:r>
                      <a:endParaRPr lang="es-CL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CL" b="1" dirty="0" smtClean="0"/>
                        <a:t>(</a:t>
                      </a:r>
                      <a:r>
                        <a:rPr lang="es-CL" b="1" dirty="0"/>
                        <a:t>función emotiva)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Contexto</a:t>
                      </a:r>
                      <a:r>
                        <a:rPr lang="es-CL" b="1" dirty="0"/>
                        <a:t> (función referencial)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s-CL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Receptor</a:t>
                      </a:r>
                    </a:p>
                    <a:p>
                      <a:r>
                        <a:rPr lang="es-CL" b="1" dirty="0" smtClean="0"/>
                        <a:t> </a:t>
                      </a:r>
                      <a:r>
                        <a:rPr lang="es-CL" b="1" dirty="0"/>
                        <a:t>(</a:t>
                      </a:r>
                      <a:r>
                        <a:rPr lang="es-CL" b="1" dirty="0" smtClean="0"/>
                        <a:t>función apelativa)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Mensaje</a:t>
                      </a:r>
                      <a:r>
                        <a:rPr lang="es-CL" b="1" dirty="0"/>
                        <a:t> (función poética)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Código</a:t>
                      </a:r>
                      <a:r>
                        <a:rPr lang="es-CL" b="1" dirty="0"/>
                        <a:t> (</a:t>
                      </a:r>
                      <a:r>
                        <a:rPr lang="es-CL" sz="1600" b="1" dirty="0"/>
                        <a:t>función metalingüística</a:t>
                      </a:r>
                      <a:r>
                        <a:rPr lang="es-CL" b="1" dirty="0"/>
                        <a:t>) 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Canal</a:t>
                      </a:r>
                      <a:r>
                        <a:rPr lang="es-CL" b="1" dirty="0" smtClean="0"/>
                        <a:t> </a:t>
                      </a:r>
                      <a:r>
                        <a:rPr lang="es-CL" b="1" dirty="0"/>
                        <a:t>(función fática) 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36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229600" cy="979512"/>
          </a:xfrm>
        </p:spPr>
        <p:txBody>
          <a:bodyPr/>
          <a:lstStyle/>
          <a:p>
            <a:r>
              <a:rPr lang="es-MX" sz="4000" dirty="0" smtClean="0"/>
              <a:t>Representativa o referencial</a:t>
            </a:r>
            <a:endParaRPr lang="es-MX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48245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El </a:t>
            </a:r>
            <a:r>
              <a:rPr lang="es-CL" sz="1800" b="1" dirty="0">
                <a:solidFill>
                  <a:schemeClr val="tx1"/>
                </a:solidFill>
              </a:rPr>
              <a:t>acto de comunicación está centrado en el contexto, o sea, en el tema o asunto del que se está haciendo referencia. </a:t>
            </a:r>
            <a:endParaRPr lang="es-C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Se utilizan  para transmitir información objetiva, con  </a:t>
            </a:r>
            <a:r>
              <a:rPr lang="es-CL" sz="1800" b="1" dirty="0">
                <a:solidFill>
                  <a:schemeClr val="tx1"/>
                </a:solidFill>
              </a:rPr>
              <a:t>oraciones declarativas o enunciativas, pudiendo ser afirmativas o negativas.</a:t>
            </a:r>
          </a:p>
          <a:p>
            <a:pPr marL="0" indent="0">
              <a:buNone/>
            </a:pPr>
            <a:r>
              <a:rPr lang="es-CL" sz="1800" b="1" u="sng" dirty="0">
                <a:solidFill>
                  <a:schemeClr val="tx1"/>
                </a:solidFill>
              </a:rPr>
              <a:t>Ejemplos :</a:t>
            </a:r>
            <a:r>
              <a:rPr lang="es-CL" sz="1800" b="1" dirty="0">
                <a:solidFill>
                  <a:schemeClr val="tx1"/>
                </a:solidFill>
              </a:rPr>
              <a:t> </a:t>
            </a:r>
          </a:p>
          <a:p>
            <a:r>
              <a:rPr lang="es-CL" sz="1800" b="1" dirty="0" smtClean="0">
                <a:solidFill>
                  <a:schemeClr val="tx1"/>
                </a:solidFill>
              </a:rPr>
              <a:t>El </a:t>
            </a:r>
            <a:r>
              <a:rPr lang="es-CL" sz="1800" b="1" dirty="0">
                <a:solidFill>
                  <a:schemeClr val="tx1"/>
                </a:solidFill>
              </a:rPr>
              <a:t>hombre es animal racional</a:t>
            </a:r>
          </a:p>
          <a:p>
            <a:r>
              <a:rPr lang="es-CL" sz="1800" b="1" dirty="0" smtClean="0">
                <a:solidFill>
                  <a:schemeClr val="tx1"/>
                </a:solidFill>
              </a:rPr>
              <a:t>La </a:t>
            </a:r>
            <a:r>
              <a:rPr lang="es-CL" sz="1800" b="1" dirty="0">
                <a:solidFill>
                  <a:schemeClr val="tx1"/>
                </a:solidFill>
              </a:rPr>
              <a:t>fórmula del Ozono es </a:t>
            </a:r>
            <a:r>
              <a:rPr lang="es-CL" sz="1800" b="1" dirty="0" smtClean="0">
                <a:solidFill>
                  <a:schemeClr val="tx1"/>
                </a:solidFill>
              </a:rPr>
              <a:t>O</a:t>
            </a:r>
            <a:r>
              <a:rPr lang="es-CL" sz="1800" b="1" baseline="-25000" dirty="0" smtClean="0">
                <a:solidFill>
                  <a:schemeClr val="tx1"/>
                </a:solidFill>
              </a:rPr>
              <a:t>3</a:t>
            </a:r>
            <a:endParaRPr lang="es-CL" sz="1800" b="1" dirty="0" smtClean="0">
              <a:solidFill>
                <a:schemeClr val="tx1"/>
              </a:solidFill>
            </a:endParaRPr>
          </a:p>
          <a:p>
            <a:r>
              <a:rPr lang="es-CL" sz="1800" b="1" dirty="0" smtClean="0">
                <a:solidFill>
                  <a:schemeClr val="tx1"/>
                </a:solidFill>
              </a:rPr>
              <a:t>No </a:t>
            </a:r>
            <a:r>
              <a:rPr lang="es-CL" sz="1800" b="1" dirty="0">
                <a:solidFill>
                  <a:schemeClr val="tx1"/>
                </a:solidFill>
              </a:rPr>
              <a:t>hace </a:t>
            </a:r>
            <a:r>
              <a:rPr lang="es-CL" sz="1800" b="1" dirty="0" smtClean="0">
                <a:solidFill>
                  <a:schemeClr val="tx1"/>
                </a:solidFill>
              </a:rPr>
              <a:t>frío</a:t>
            </a:r>
          </a:p>
          <a:p>
            <a:r>
              <a:rPr lang="es-CL" sz="1800" b="1" dirty="0" smtClean="0">
                <a:solidFill>
                  <a:schemeClr val="tx1"/>
                </a:solidFill>
              </a:rPr>
              <a:t>Las </a:t>
            </a:r>
            <a:r>
              <a:rPr lang="es-CL" sz="1800" b="1" dirty="0">
                <a:solidFill>
                  <a:schemeClr val="tx1"/>
                </a:solidFill>
              </a:rPr>
              <a:t>clases se suspenden hasta la tercera hora     </a:t>
            </a:r>
          </a:p>
        </p:txBody>
      </p:sp>
      <p:pic>
        <p:nvPicPr>
          <p:cNvPr id="2050" name="Picture 2" descr="C:\Users\JAIME\AppData\Local\Microsoft\Windows\Temporary Internet Files\Content.IE5\B96ZT45L\MC9002979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367662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5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220266"/>
            <a:ext cx="8229600" cy="919956"/>
          </a:xfrm>
          <a:noFill/>
          <a:ln/>
        </p:spPr>
        <p:txBody>
          <a:bodyPr/>
          <a:lstStyle/>
          <a:p>
            <a:r>
              <a:rPr lang="es-MX" dirty="0" smtClean="0"/>
              <a:t>Poética o estética</a:t>
            </a:r>
            <a:endParaRPr lang="es-MX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51125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C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 preferentemente en la literatura</a:t>
            </a:r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acto de comunicación está centrado en el mensaje mismo, en su disposición, en la forma como éste se trasmite. Entre los recursos expresivos utilizados están la rima, la aliteración, </a:t>
            </a:r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refranes, frases hechas, juegos de palabas</a:t>
            </a:r>
          </a:p>
          <a:p>
            <a:pPr marL="0" indent="0">
              <a:buNone/>
            </a:pPr>
            <a:r>
              <a:rPr lang="es-CL" sz="2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Ejemplos </a:t>
            </a:r>
            <a:r>
              <a:rPr lang="es-CL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C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Bien vestido, bien recibido”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C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Casa Zabala, la que al vender, </a:t>
            </a:r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regala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¡</a:t>
            </a:r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 alegría me da verte!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tiempo vuela.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confunda su ciudad con suciedad</a:t>
            </a:r>
            <a:endParaRPr lang="es-CL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s-CL" sz="2000" dirty="0" smtClean="0"/>
          </a:p>
        </p:txBody>
      </p:sp>
      <p:pic>
        <p:nvPicPr>
          <p:cNvPr id="3075" name="Picture 3" descr="C:\Users\JAIME\AppData\Local\Microsoft\Windows\Temporary Internet Files\Content.IE5\G844WYZH\MC9002294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67" y="1556792"/>
            <a:ext cx="2608024" cy="298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96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907504"/>
          </a:xfrm>
        </p:spPr>
        <p:txBody>
          <a:bodyPr/>
          <a:lstStyle/>
          <a:p>
            <a:r>
              <a:rPr lang="es-MX" dirty="0" smtClean="0"/>
              <a:t>Apelativa o conativa</a:t>
            </a:r>
            <a:endParaRPr lang="es-MX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91197" y="1124744"/>
            <a:ext cx="48348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El </a:t>
            </a:r>
            <a:r>
              <a:rPr lang="es-CL" sz="1800" b="1" dirty="0">
                <a:solidFill>
                  <a:schemeClr val="tx1"/>
                </a:solidFill>
              </a:rPr>
              <a:t>nombre conativa deriva del latín "</a:t>
            </a:r>
            <a:r>
              <a:rPr lang="es-CL" sz="1800" b="1" dirty="0" err="1">
                <a:solidFill>
                  <a:schemeClr val="tx1"/>
                </a:solidFill>
              </a:rPr>
              <a:t>conatus</a:t>
            </a:r>
            <a:r>
              <a:rPr lang="es-CL" sz="1800" b="1" dirty="0">
                <a:solidFill>
                  <a:schemeClr val="tx1"/>
                </a:solidFill>
              </a:rPr>
              <a:t>" que </a:t>
            </a:r>
            <a:r>
              <a:rPr lang="es-CL" sz="1800" b="1" dirty="0" smtClean="0">
                <a:solidFill>
                  <a:schemeClr val="tx1"/>
                </a:solidFill>
              </a:rPr>
              <a:t>significa </a:t>
            </a:r>
            <a:r>
              <a:rPr lang="es-CL" sz="1800" b="1" dirty="0">
                <a:solidFill>
                  <a:schemeClr val="tx1"/>
                </a:solidFill>
              </a:rPr>
              <a:t>inicio. </a:t>
            </a:r>
            <a:endParaRPr lang="es-C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En </a:t>
            </a:r>
            <a:r>
              <a:rPr lang="es-CL" sz="1800" b="1" dirty="0">
                <a:solidFill>
                  <a:schemeClr val="tx1"/>
                </a:solidFill>
              </a:rPr>
              <a:t>ella el receptor predomina sobre los otros factores de la comunicación, pues la comunicación está centrada en la persona del tú, de quien se espera la realización de un acto o una respuesta.</a:t>
            </a:r>
          </a:p>
          <a:p>
            <a:pPr marL="0" indent="0"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Se utiliza para  ordenar, pedir, solicitar, suplicar, preguntar</a:t>
            </a:r>
            <a:endParaRPr lang="es-CL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Se produce </a:t>
            </a:r>
            <a:r>
              <a:rPr lang="es-CL" sz="1800" b="1" dirty="0">
                <a:solidFill>
                  <a:schemeClr val="tx1"/>
                </a:solidFill>
              </a:rPr>
              <a:t>cuando la comunicación pretende obtener una relación </a:t>
            </a:r>
            <a:r>
              <a:rPr lang="es-CL" sz="1800" b="1" dirty="0" smtClean="0">
                <a:solidFill>
                  <a:schemeClr val="tx1"/>
                </a:solidFill>
              </a:rPr>
              <a:t> del </a:t>
            </a:r>
            <a:r>
              <a:rPr lang="es-CL" sz="1800" b="1" dirty="0">
                <a:solidFill>
                  <a:schemeClr val="tx1"/>
                </a:solidFill>
              </a:rPr>
              <a:t>receptor intentando modificar su conducta interna o externa. </a:t>
            </a:r>
          </a:p>
          <a:p>
            <a:pPr marL="0" indent="0">
              <a:buNone/>
            </a:pPr>
            <a:r>
              <a:rPr lang="es-CL" sz="1800" b="1" dirty="0" smtClean="0">
                <a:solidFill>
                  <a:schemeClr val="tx1"/>
                </a:solidFill>
              </a:rPr>
              <a:t>Ejemplos </a:t>
            </a:r>
            <a:r>
              <a:rPr lang="es-CL" sz="1800" b="1" dirty="0">
                <a:solidFill>
                  <a:schemeClr val="tx1"/>
                </a:solidFill>
              </a:rPr>
              <a:t>:</a:t>
            </a:r>
          </a:p>
          <a:p>
            <a:r>
              <a:rPr lang="es-CL" sz="1800" b="1" dirty="0" smtClean="0">
                <a:solidFill>
                  <a:schemeClr val="tx1"/>
                </a:solidFill>
              </a:rPr>
              <a:t>Pedro</a:t>
            </a:r>
            <a:r>
              <a:rPr lang="es-CL" sz="1800" b="1" dirty="0">
                <a:solidFill>
                  <a:schemeClr val="tx1"/>
                </a:solidFill>
              </a:rPr>
              <a:t>, haga el favor de traer más café</a:t>
            </a:r>
          </a:p>
          <a:p>
            <a:r>
              <a:rPr lang="es-CL" sz="1800" b="1" dirty="0" smtClean="0">
                <a:solidFill>
                  <a:schemeClr val="tx1"/>
                </a:solidFill>
              </a:rPr>
              <a:t>¿</a:t>
            </a:r>
            <a:r>
              <a:rPr lang="es-CL" sz="1800" b="1" dirty="0">
                <a:solidFill>
                  <a:schemeClr val="tx1"/>
                </a:solidFill>
              </a:rPr>
              <a:t>Trajiste la carta?</a:t>
            </a:r>
          </a:p>
          <a:p>
            <a:r>
              <a:rPr lang="es-CL" sz="1800" b="1" dirty="0" smtClean="0">
                <a:solidFill>
                  <a:schemeClr val="tx1"/>
                </a:solidFill>
              </a:rPr>
              <a:t>Andrés</a:t>
            </a:r>
            <a:r>
              <a:rPr lang="es-CL" sz="1800" b="1" dirty="0">
                <a:solidFill>
                  <a:schemeClr val="tx1"/>
                </a:solidFill>
              </a:rPr>
              <a:t>, cierra la ventana, por favor </a:t>
            </a:r>
          </a:p>
        </p:txBody>
      </p:sp>
      <p:pic>
        <p:nvPicPr>
          <p:cNvPr id="4101" name="Picture 5" descr="C:\Users\JAIME\AppData\Local\Microsoft\Windows\Temporary Internet Files\Content.IE5\E1FP4RQ3\MC9003043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890335" cy="288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71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229600" cy="763488"/>
          </a:xfrm>
        </p:spPr>
        <p:txBody>
          <a:bodyPr/>
          <a:lstStyle/>
          <a:p>
            <a:r>
              <a:rPr lang="es-MX" dirty="0" smtClean="0"/>
              <a:t>Expresiva o emotiva</a:t>
            </a:r>
            <a:endParaRPr lang="es-MX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48245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El </a:t>
            </a:r>
            <a:r>
              <a:rPr lang="es-CL" sz="2000" b="1" dirty="0">
                <a:solidFill>
                  <a:schemeClr val="tx1"/>
                </a:solidFill>
              </a:rPr>
              <a:t>mensaje que emite el emisor hace referencia a lo que siente, su yo íntimo, predominando él, sobre todos los demás factores que constituyen el proceso de comunicación.</a:t>
            </a:r>
          </a:p>
          <a:p>
            <a:pPr marL="0" indent="0">
              <a:buNone/>
            </a:pPr>
            <a:r>
              <a:rPr lang="es-CL" sz="2000" b="1" dirty="0">
                <a:solidFill>
                  <a:schemeClr val="tx1"/>
                </a:solidFill>
              </a:rPr>
              <a:t>Las formas lingüísticas en las que se realiza esta función corresponden a interjecciones y a las oraciones exclamativas. </a:t>
            </a:r>
          </a:p>
          <a:p>
            <a:r>
              <a:rPr lang="es-CL" sz="2000" b="1" dirty="0">
                <a:solidFill>
                  <a:schemeClr val="tx1"/>
                </a:solidFill>
              </a:rPr>
              <a:t>Ejemplos:</a:t>
            </a:r>
          </a:p>
          <a:p>
            <a:r>
              <a:rPr lang="es-CL" sz="2000" b="1" dirty="0">
                <a:solidFill>
                  <a:schemeClr val="tx1"/>
                </a:solidFill>
              </a:rPr>
              <a:t>- ¡Ay! ¡Qué dolor de cabeza!</a:t>
            </a:r>
          </a:p>
          <a:p>
            <a:r>
              <a:rPr lang="es-CL" sz="2000" b="1" dirty="0">
                <a:solidFill>
                  <a:schemeClr val="tx1"/>
                </a:solidFill>
              </a:rPr>
              <a:t>- ¡Qué gusto de verte!</a:t>
            </a:r>
          </a:p>
          <a:p>
            <a:r>
              <a:rPr lang="es-CL" sz="2000" b="1" dirty="0">
                <a:solidFill>
                  <a:schemeClr val="tx1"/>
                </a:solidFill>
              </a:rPr>
              <a:t>- ¡Qué rico el postre!</a:t>
            </a:r>
          </a:p>
          <a:p>
            <a:pPr>
              <a:lnSpc>
                <a:spcPct val="80000"/>
              </a:lnSpc>
            </a:pPr>
            <a:endParaRPr lang="es-CL" sz="2000" dirty="0" smtClean="0"/>
          </a:p>
        </p:txBody>
      </p:sp>
      <p:pic>
        <p:nvPicPr>
          <p:cNvPr id="5122" name="Picture 2" descr="C:\Users\JAIME\AppData\Local\Microsoft\Windows\Temporary Internet Files\Content.IE5\G844WYZH\MC9001965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615" y="1988840"/>
            <a:ext cx="360117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8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229600" cy="835496"/>
          </a:xfrm>
        </p:spPr>
        <p:txBody>
          <a:bodyPr/>
          <a:lstStyle/>
          <a:p>
            <a:r>
              <a:rPr lang="es-MX" dirty="0" smtClean="0"/>
              <a:t>Fática o de contacto</a:t>
            </a:r>
            <a:endParaRPr lang="es-MX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4762872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Está centrada en el canal, su </a:t>
            </a:r>
            <a:r>
              <a:rPr lang="es-CL" sz="2000" b="1" dirty="0">
                <a:solidFill>
                  <a:schemeClr val="tx1"/>
                </a:solidFill>
              </a:rPr>
              <a:t>contenido informativo es nulo </a:t>
            </a:r>
            <a:endParaRPr lang="es-CL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o </a:t>
            </a:r>
            <a:r>
              <a:rPr lang="es-CL" sz="2000" b="1" dirty="0">
                <a:solidFill>
                  <a:schemeClr val="tx1"/>
                </a:solidFill>
              </a:rPr>
              <a:t>muy </a:t>
            </a:r>
            <a:r>
              <a:rPr lang="es-CL" sz="2000" b="1" dirty="0" smtClean="0">
                <a:solidFill>
                  <a:schemeClr val="tx1"/>
                </a:solidFill>
              </a:rPr>
              <a:t>escaso.</a:t>
            </a:r>
          </a:p>
          <a:p>
            <a:pPr marL="0" indent="0">
              <a:lnSpc>
                <a:spcPct val="80000"/>
              </a:lnSpc>
              <a:buNone/>
            </a:pPr>
            <a:endParaRPr lang="es-CL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Su </a:t>
            </a:r>
            <a:r>
              <a:rPr lang="es-CL" sz="2000" b="1" dirty="0">
                <a:solidFill>
                  <a:schemeClr val="tx1"/>
                </a:solidFill>
              </a:rPr>
              <a:t>fin es </a:t>
            </a:r>
            <a:r>
              <a:rPr lang="es-CL" sz="2000" b="1" dirty="0" smtClean="0">
                <a:solidFill>
                  <a:schemeClr val="tx1"/>
                </a:solidFill>
              </a:rPr>
              <a:t>iniciar, consolidar, interrumpir,  detener o finalizar la </a:t>
            </a:r>
            <a:r>
              <a:rPr lang="es-CL" sz="2000" b="1" dirty="0">
                <a:solidFill>
                  <a:schemeClr val="tx1"/>
                </a:solidFill>
              </a:rPr>
              <a:t>comunicación</a:t>
            </a:r>
            <a:r>
              <a:rPr lang="es-CL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Ejemplos: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u="sng" dirty="0" smtClean="0">
                <a:solidFill>
                  <a:schemeClr val="tx1"/>
                </a:solidFill>
              </a:rPr>
              <a:t>Fórmulas </a:t>
            </a:r>
            <a:r>
              <a:rPr lang="es-CL" sz="2000" b="1" u="sng" dirty="0">
                <a:solidFill>
                  <a:schemeClr val="tx1"/>
                </a:solidFill>
              </a:rPr>
              <a:t>de Saludo</a:t>
            </a:r>
            <a:r>
              <a:rPr lang="es-CL" sz="2000" b="1" dirty="0">
                <a:solidFill>
                  <a:schemeClr val="tx1"/>
                </a:solidFill>
              </a:rPr>
              <a:t> </a:t>
            </a:r>
            <a:r>
              <a:rPr lang="es-CL" sz="2000" b="1" dirty="0" smtClean="0">
                <a:solidFill>
                  <a:schemeClr val="tx1"/>
                </a:solidFill>
              </a:rPr>
              <a:t>: Buenos </a:t>
            </a:r>
            <a:r>
              <a:rPr lang="es-CL" sz="2000" b="1" dirty="0">
                <a:solidFill>
                  <a:schemeClr val="tx1"/>
                </a:solidFill>
              </a:rPr>
              <a:t>días, ¡Hola!, ¿Cómo </a:t>
            </a:r>
            <a:r>
              <a:rPr lang="es-CL" sz="2000" b="1" dirty="0" err="1">
                <a:solidFill>
                  <a:schemeClr val="tx1"/>
                </a:solidFill>
              </a:rPr>
              <a:t>estai</a:t>
            </a:r>
            <a:r>
              <a:rPr lang="es-CL" sz="2000" b="1" dirty="0">
                <a:solidFill>
                  <a:schemeClr val="tx1"/>
                </a:solidFill>
              </a:rPr>
              <a:t>?, ¿</a:t>
            </a:r>
            <a:r>
              <a:rPr lang="es-CL" sz="2000" b="1" dirty="0" err="1">
                <a:solidFill>
                  <a:schemeClr val="tx1"/>
                </a:solidFill>
              </a:rPr>
              <a:t>Qui</a:t>
            </a:r>
            <a:r>
              <a:rPr lang="es-CL" sz="2000" b="1" dirty="0">
                <a:solidFill>
                  <a:schemeClr val="tx1"/>
                </a:solidFill>
              </a:rPr>
              <a:t> ´hubo?, </a:t>
            </a:r>
            <a:r>
              <a:rPr lang="es-CL" sz="2000" b="1" dirty="0" smtClean="0">
                <a:solidFill>
                  <a:schemeClr val="tx1"/>
                </a:solidFill>
              </a:rPr>
              <a:t>etc</a:t>
            </a:r>
            <a:r>
              <a:rPr lang="es-CL" sz="2000" b="1" dirty="0">
                <a:solidFill>
                  <a:schemeClr val="tx1"/>
                </a:solidFill>
              </a:rPr>
              <a:t>.</a:t>
            </a:r>
            <a:endParaRPr lang="es-CL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u="sng" dirty="0" smtClean="0">
                <a:solidFill>
                  <a:schemeClr val="tx1"/>
                </a:solidFill>
              </a:rPr>
              <a:t>Fórmulas </a:t>
            </a:r>
            <a:r>
              <a:rPr lang="es-CL" sz="2000" b="1" u="sng" dirty="0">
                <a:solidFill>
                  <a:schemeClr val="tx1"/>
                </a:solidFill>
              </a:rPr>
              <a:t>de Despedida </a:t>
            </a:r>
            <a:r>
              <a:rPr lang="es-CL" sz="2000" b="1" dirty="0" smtClean="0">
                <a:solidFill>
                  <a:schemeClr val="tx1"/>
                </a:solidFill>
              </a:rPr>
              <a:t>:Adiós</a:t>
            </a:r>
            <a:r>
              <a:rPr lang="es-CL" sz="2000" b="1" dirty="0">
                <a:solidFill>
                  <a:schemeClr val="tx1"/>
                </a:solidFill>
              </a:rPr>
              <a:t>, Hasta luego, Nos vemos, Que lo pases bien ,etc</a:t>
            </a:r>
            <a:r>
              <a:rPr lang="es-CL" sz="2000" b="1" dirty="0" smtClean="0">
                <a:solidFill>
                  <a:schemeClr val="tx1"/>
                </a:solidFill>
              </a:rPr>
              <a:t>.  </a:t>
            </a:r>
            <a:r>
              <a:rPr lang="es-CL" sz="2000" b="1" dirty="0">
                <a:solidFill>
                  <a:schemeClr val="tx1"/>
                </a:solidFill>
              </a:rPr>
              <a:t>y </a:t>
            </a:r>
            <a:endParaRPr lang="es-CL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u="sng" dirty="0" smtClean="0">
                <a:solidFill>
                  <a:schemeClr val="tx1"/>
                </a:solidFill>
              </a:rPr>
              <a:t>Fórmulas </a:t>
            </a:r>
            <a:r>
              <a:rPr lang="es-CL" sz="2000" b="1" u="sng" dirty="0">
                <a:solidFill>
                  <a:schemeClr val="tx1"/>
                </a:solidFill>
              </a:rPr>
              <a:t>que se utilizan para Interrumpir una conversación y luego </a:t>
            </a:r>
            <a:r>
              <a:rPr lang="es-CL" sz="2000" b="1" u="sng" dirty="0" smtClean="0">
                <a:solidFill>
                  <a:schemeClr val="tx1"/>
                </a:solidFill>
              </a:rPr>
              <a:t>continuarla: </a:t>
            </a:r>
            <a:r>
              <a:rPr lang="es-CL" sz="2000" b="1" dirty="0" smtClean="0">
                <a:solidFill>
                  <a:schemeClr val="tx1"/>
                </a:solidFill>
              </a:rPr>
              <a:t> </a:t>
            </a:r>
            <a:r>
              <a:rPr lang="es-CL" sz="2000" b="1" dirty="0">
                <a:solidFill>
                  <a:schemeClr val="tx1"/>
                </a:solidFill>
              </a:rPr>
              <a:t>Perdón....., Espere un momentito..., Como le decía..., Hablábamos de..., </a:t>
            </a:r>
            <a:r>
              <a:rPr lang="es-CL" sz="2000" b="1" dirty="0" smtClean="0">
                <a:solidFill>
                  <a:schemeClr val="tx1"/>
                </a:solidFill>
              </a:rPr>
              <a:t>etc</a:t>
            </a:r>
            <a:r>
              <a:rPr lang="es-CL" sz="20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s-CL" sz="2000" b="1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 descr="C:\Users\JAIME\AppData\Local\Microsoft\Windows\Temporary Internet Files\Content.IE5\G844WYZH\MC9002315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1465262"/>
            <a:ext cx="4331520" cy="35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59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229600" cy="835496"/>
          </a:xfrm>
        </p:spPr>
        <p:txBody>
          <a:bodyPr/>
          <a:lstStyle/>
          <a:p>
            <a:r>
              <a:rPr lang="es-MX" dirty="0"/>
              <a:t>M</a:t>
            </a:r>
            <a:r>
              <a:rPr lang="es-MX" dirty="0" smtClean="0"/>
              <a:t>etalingüística</a:t>
            </a:r>
            <a:endParaRPr lang="es-MX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8"/>
            <a:ext cx="5832648" cy="4770537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Está centrada </a:t>
            </a:r>
            <a:r>
              <a:rPr lang="es-CL" sz="2000" b="1" dirty="0">
                <a:solidFill>
                  <a:schemeClr val="tx1"/>
                </a:solidFill>
              </a:rPr>
              <a:t>en el </a:t>
            </a:r>
            <a:r>
              <a:rPr lang="es-CL" sz="2000" b="1" dirty="0" smtClean="0">
                <a:solidFill>
                  <a:schemeClr val="tx1"/>
                </a:solidFill>
              </a:rPr>
              <a:t>código.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Se </a:t>
            </a:r>
            <a:r>
              <a:rPr lang="es-CL" sz="2000" b="1" dirty="0">
                <a:solidFill>
                  <a:schemeClr val="tx1"/>
                </a:solidFill>
              </a:rPr>
              <a:t>cuando la lengua se toma a si misma como </a:t>
            </a:r>
            <a:r>
              <a:rPr lang="es-CL" sz="2000" b="1" dirty="0" smtClean="0">
                <a:solidFill>
                  <a:schemeClr val="tx1"/>
                </a:solidFill>
              </a:rPr>
              <a:t>referente y es objeto de estudio; </a:t>
            </a:r>
            <a:r>
              <a:rPr lang="es-CL" sz="2000" b="1" dirty="0">
                <a:solidFill>
                  <a:schemeClr val="tx1"/>
                </a:solidFill>
              </a:rPr>
              <a:t>es decir, cuando el mensaje se refiere al propio </a:t>
            </a:r>
            <a:r>
              <a:rPr lang="es-CL" sz="2000" b="1" dirty="0" smtClean="0">
                <a:solidFill>
                  <a:schemeClr val="tx1"/>
                </a:solidFill>
              </a:rPr>
              <a:t>código</a:t>
            </a:r>
            <a:r>
              <a:rPr lang="es-CL" sz="2000" b="1" dirty="0">
                <a:solidFill>
                  <a:schemeClr val="tx1"/>
                </a:solidFill>
              </a:rPr>
              <a:t>. </a:t>
            </a:r>
            <a:endParaRPr lang="es-CL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dirty="0" smtClean="0">
                <a:solidFill>
                  <a:schemeClr val="tx1"/>
                </a:solidFill>
              </a:rPr>
              <a:t>En la </a:t>
            </a:r>
            <a:r>
              <a:rPr lang="es-CL" sz="2000" b="1" dirty="0">
                <a:solidFill>
                  <a:schemeClr val="tx1"/>
                </a:solidFill>
              </a:rPr>
              <a:t>función </a:t>
            </a:r>
            <a:r>
              <a:rPr lang="es-CL" sz="2000" b="1" dirty="0" smtClean="0">
                <a:solidFill>
                  <a:schemeClr val="tx1"/>
                </a:solidFill>
              </a:rPr>
              <a:t>metalingüística </a:t>
            </a:r>
            <a:r>
              <a:rPr lang="es-CL" sz="2000" b="1" dirty="0">
                <a:solidFill>
                  <a:schemeClr val="tx1"/>
                </a:solidFill>
              </a:rPr>
              <a:t>se somete el código a análisis: </a:t>
            </a:r>
            <a:r>
              <a:rPr lang="es-CL" sz="2000" b="1" dirty="0" smtClean="0">
                <a:solidFill>
                  <a:schemeClr val="tx1"/>
                </a:solidFill>
              </a:rPr>
              <a:t>La gramática</a:t>
            </a:r>
            <a:r>
              <a:rPr lang="es-CL" sz="2000" b="1" dirty="0">
                <a:solidFill>
                  <a:schemeClr val="tx1"/>
                </a:solidFill>
              </a:rPr>
              <a:t>, los diccionarios, la lingüística utilizan la función </a:t>
            </a:r>
            <a:r>
              <a:rPr lang="es-CL" sz="2000" b="1" dirty="0" smtClean="0">
                <a:solidFill>
                  <a:schemeClr val="tx1"/>
                </a:solidFill>
              </a:rPr>
              <a:t>metalingüística</a:t>
            </a:r>
            <a:r>
              <a:rPr lang="es-CL" sz="2000" b="1" dirty="0">
                <a:solidFill>
                  <a:schemeClr val="tx1"/>
                </a:solidFill>
              </a:rPr>
              <a:t>.   </a:t>
            </a:r>
            <a:endParaRPr lang="es-CL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dirty="0">
                <a:solidFill>
                  <a:schemeClr val="tx1"/>
                </a:solidFill>
              </a:rPr>
              <a:t>                                     </a:t>
            </a:r>
            <a:endParaRPr lang="es-CL" sz="2000" b="1" i="1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CL" sz="2000" b="1" i="1" dirty="0" smtClean="0">
                <a:solidFill>
                  <a:schemeClr val="tx1"/>
                </a:solidFill>
              </a:rPr>
              <a:t>Ejemplos: </a:t>
            </a:r>
          </a:p>
          <a:p>
            <a:pPr>
              <a:lnSpc>
                <a:spcPct val="80000"/>
              </a:lnSpc>
            </a:pPr>
            <a:r>
              <a:rPr lang="es-CL" sz="2000" b="1" i="1" dirty="0" smtClean="0">
                <a:solidFill>
                  <a:schemeClr val="tx1"/>
                </a:solidFill>
              </a:rPr>
              <a:t>“</a:t>
            </a:r>
            <a:r>
              <a:rPr lang="es-CL" sz="2000" b="1" i="1" dirty="0">
                <a:solidFill>
                  <a:schemeClr val="tx1"/>
                </a:solidFill>
              </a:rPr>
              <a:t>Las </a:t>
            </a:r>
            <a:r>
              <a:rPr lang="es-CL" sz="2000" b="1" i="1" dirty="0" smtClean="0">
                <a:solidFill>
                  <a:schemeClr val="tx1"/>
                </a:solidFill>
              </a:rPr>
              <a:t>clases de lengua castellana</a:t>
            </a:r>
            <a:r>
              <a:rPr lang="es-CL" sz="2000" b="1" i="1" dirty="0">
                <a:solidFill>
                  <a:schemeClr val="tx1"/>
                </a:solidFill>
              </a:rPr>
              <a:t>                  </a:t>
            </a:r>
          </a:p>
          <a:p>
            <a:pPr>
              <a:lnSpc>
                <a:spcPct val="80000"/>
              </a:lnSpc>
            </a:pPr>
            <a:r>
              <a:rPr lang="es-CL" sz="2000" b="1" i="1" dirty="0">
                <a:solidFill>
                  <a:schemeClr val="tx1"/>
                </a:solidFill>
              </a:rPr>
              <a:t>“Buscar una palabra en un diccionario” </a:t>
            </a:r>
            <a:endParaRPr lang="es-CL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s-CL" sz="2000" b="1" dirty="0" smtClean="0">
                <a:solidFill>
                  <a:schemeClr val="tx1"/>
                </a:solidFill>
              </a:rPr>
              <a:t>“Pedrito </a:t>
            </a:r>
            <a:r>
              <a:rPr lang="es-CL" sz="2000" b="1" dirty="0">
                <a:solidFill>
                  <a:schemeClr val="tx1"/>
                </a:solidFill>
              </a:rPr>
              <a:t>no sabe muchas palabras y le pregunta a su papá: ¿Qué significa la palabra “canalla</a:t>
            </a:r>
            <a:r>
              <a:rPr lang="es-CL" sz="2000" b="1" dirty="0" smtClean="0">
                <a:solidFill>
                  <a:schemeClr val="tx1"/>
                </a:solidFill>
              </a:rPr>
              <a:t>”?”</a:t>
            </a:r>
            <a:endParaRPr lang="es-CL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CL" sz="2000" dirty="0"/>
          </a:p>
        </p:txBody>
      </p:sp>
      <p:pic>
        <p:nvPicPr>
          <p:cNvPr id="7171" name="Picture 3" descr="C:\Users\JAIME\AppData\Local\Microsoft\Windows\Temporary Internet Files\Content.IE5\E1FP4RQ3\MC9003536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628" y="1413549"/>
            <a:ext cx="3773640" cy="309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Taller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229600" cy="4525963"/>
          </a:xfrm>
        </p:spPr>
        <p:txBody>
          <a:bodyPr/>
          <a:lstStyle/>
          <a:p>
            <a:r>
              <a:rPr lang="es-CL" b="1" dirty="0" smtClean="0">
                <a:solidFill>
                  <a:schemeClr val="tx1"/>
                </a:solidFill>
              </a:rPr>
              <a:t>TallerN°2: Las funciones del lenguaje.</a:t>
            </a:r>
          </a:p>
          <a:p>
            <a:pPr marL="0" indent="0">
              <a:buNone/>
            </a:pP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JAIME\AppData\Local\Microsoft\Windows\Temporary Internet Files\Content.IE5\G844WYZH\MC9002500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419475" cy="3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404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102</TotalTime>
  <Words>545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Ejecutivo</vt:lpstr>
      <vt:lpstr>Funciones del lenguaje</vt:lpstr>
      <vt:lpstr>Presentación de PowerPoint</vt:lpstr>
      <vt:lpstr>Representativa o referencial</vt:lpstr>
      <vt:lpstr>Poética o estética</vt:lpstr>
      <vt:lpstr>Apelativa o conativa</vt:lpstr>
      <vt:lpstr>Expresiva o emotiva</vt:lpstr>
      <vt:lpstr>Fática o de contacto</vt:lpstr>
      <vt:lpstr>Metalingüística</vt:lpstr>
      <vt:lpstr>Taller 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</dc:creator>
  <cp:lastModifiedBy>JAIME</cp:lastModifiedBy>
  <cp:revision>11</cp:revision>
  <dcterms:created xsi:type="dcterms:W3CDTF">2011-08-14T22:27:33Z</dcterms:created>
  <dcterms:modified xsi:type="dcterms:W3CDTF">2011-08-29T23:42:44Z</dcterms:modified>
</cp:coreProperties>
</file>