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062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01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7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03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94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8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05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8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37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95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25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9966-4B0E-4F95-9D03-53285EEE0DCD}" type="datetimeFigureOut">
              <a:rPr lang="es-CL" smtClean="0"/>
              <a:t>20-10-2014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4EA5-7ED5-49A6-803E-C266A67537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989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    SUSTANTIVOS		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GÉNERO </a:t>
            </a:r>
          </a:p>
          <a:p>
            <a:r>
              <a:rPr lang="es-CL" dirty="0" smtClean="0"/>
              <a:t>Y </a:t>
            </a:r>
          </a:p>
          <a:p>
            <a:r>
              <a:rPr lang="es-CL" dirty="0" smtClean="0"/>
              <a:t>NÚMERO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7317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8435280" cy="2736304"/>
          </a:xfrm>
        </p:spPr>
        <p:txBody>
          <a:bodyPr/>
          <a:lstStyle/>
          <a:p>
            <a:pPr algn="just"/>
            <a:r>
              <a:rPr lang="es-CL" dirty="0"/>
              <a:t>las palabras graves terminadas en -EN, que no llevan tilde, en plural se transforman en esdrújulas y deben agregar la tilde (examen -&gt; exámenes) </a:t>
            </a:r>
          </a:p>
          <a:p>
            <a:pPr algn="just"/>
            <a:endParaRPr lang="es-CL" dirty="0"/>
          </a:p>
        </p:txBody>
      </p:sp>
      <p:pic>
        <p:nvPicPr>
          <p:cNvPr id="8194" name="Picture 2" descr="C:\Users\Jaime\AppData\Local\Microsoft\Windows\Temporary Internet Files\Content.IE5\E27035CU\MP9004312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5976664" cy="398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39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6393" y="499990"/>
            <a:ext cx="4855687" cy="5881338"/>
          </a:xfrm>
        </p:spPr>
        <p:txBody>
          <a:bodyPr/>
          <a:lstStyle/>
          <a:p>
            <a:r>
              <a:rPr lang="es-CL" dirty="0"/>
              <a:t>encontramos palabras que no varían en plural, como las terminadas en -SIS o el caso particular de "caries": </a:t>
            </a:r>
          </a:p>
          <a:p>
            <a:r>
              <a:rPr lang="es-CL" dirty="0"/>
              <a:t>el análisis -&gt; los análisis </a:t>
            </a:r>
          </a:p>
          <a:p>
            <a:r>
              <a:rPr lang="es-CL" dirty="0"/>
              <a:t>la crisis -&gt; las crisis </a:t>
            </a:r>
          </a:p>
          <a:p>
            <a:r>
              <a:rPr lang="es-CL" dirty="0"/>
              <a:t>la caries -&gt; las caries </a:t>
            </a:r>
          </a:p>
          <a:p>
            <a:endParaRPr lang="es-CL" dirty="0"/>
          </a:p>
        </p:txBody>
      </p:sp>
      <p:pic>
        <p:nvPicPr>
          <p:cNvPr id="7170" name="Picture 2" descr="C:\Users\Jaime\AppData\Local\Microsoft\Windows\Temporary Internet Files\Content.IE5\AC3WY9G5\MP9004422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92696"/>
            <a:ext cx="345638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024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5472608" cy="5606083"/>
          </a:xfrm>
        </p:spPr>
        <p:txBody>
          <a:bodyPr>
            <a:normAutofit lnSpcReduction="10000"/>
          </a:bodyPr>
          <a:lstStyle/>
          <a:p>
            <a:r>
              <a:rPr lang="es-CL" dirty="0"/>
              <a:t>Por último, es importante saber que los vocablos compuestos sólo indican el plural en el segundo elemento: </a:t>
            </a:r>
          </a:p>
          <a:p>
            <a:r>
              <a:rPr lang="es-CL" dirty="0"/>
              <a:t>las aguafuertes, no </a:t>
            </a:r>
            <a:r>
              <a:rPr lang="es-CL" dirty="0" err="1"/>
              <a:t>aguasfuertes</a:t>
            </a:r>
            <a:r>
              <a:rPr lang="es-CL" dirty="0"/>
              <a:t> </a:t>
            </a:r>
          </a:p>
          <a:p>
            <a:r>
              <a:rPr lang="es-CL" dirty="0"/>
              <a:t>las medialunas, no </a:t>
            </a:r>
            <a:r>
              <a:rPr lang="es-CL" dirty="0" err="1"/>
              <a:t>mediaslunas</a:t>
            </a:r>
            <a:r>
              <a:rPr lang="es-CL" dirty="0"/>
              <a:t> </a:t>
            </a:r>
          </a:p>
          <a:p>
            <a:r>
              <a:rPr lang="es-CL" dirty="0"/>
              <a:t>los sordomudos, no </a:t>
            </a:r>
            <a:r>
              <a:rPr lang="es-CL" dirty="0" err="1"/>
              <a:t>sordosmudos</a:t>
            </a:r>
            <a:r>
              <a:rPr lang="es-CL" dirty="0"/>
              <a:t> </a:t>
            </a:r>
          </a:p>
          <a:p>
            <a:endParaRPr lang="es-CL" dirty="0"/>
          </a:p>
        </p:txBody>
      </p:sp>
      <p:pic>
        <p:nvPicPr>
          <p:cNvPr id="6146" name="Picture 2" descr="C:\Users\Jaime\AppData\Local\Microsoft\Windows\Temporary Internet Files\Content.IE5\NIBZT0SL\MC9003440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69861"/>
            <a:ext cx="3743179" cy="284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5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DEFINICIÓN Y CARACTERÍSTICAS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dirty="0"/>
              <a:t>Se llama nombres o sustantivos a las palabras que se utilizan para designar personas, animales, o cosas (reales o imaginarias), es decir, conceptos independientes a los que se les puede adjudicar una acción o una cualidad. </a:t>
            </a:r>
          </a:p>
          <a:p>
            <a:endParaRPr lang="es-CL" dirty="0"/>
          </a:p>
        </p:txBody>
      </p:sp>
      <p:pic>
        <p:nvPicPr>
          <p:cNvPr id="1028" name="Picture 4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075" y="1252538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75063"/>
            <a:ext cx="1450975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38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EL GÉNERO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92500"/>
          </a:bodyPr>
          <a:lstStyle/>
          <a:p>
            <a:r>
              <a:rPr lang="es-CL" dirty="0"/>
              <a:t>La característica morfológica principal del sustantivo es que posee un género propio y único, ya sea </a:t>
            </a:r>
            <a:r>
              <a:rPr lang="es-CL" b="1" dirty="0"/>
              <a:t>masculino</a:t>
            </a:r>
            <a:r>
              <a:rPr lang="es-CL" dirty="0"/>
              <a:t>, ya sea </a:t>
            </a:r>
            <a:r>
              <a:rPr lang="es-CL" b="1" dirty="0"/>
              <a:t>femenino</a:t>
            </a:r>
            <a:r>
              <a:rPr lang="es-CL" dirty="0"/>
              <a:t>: </a:t>
            </a:r>
          </a:p>
          <a:p>
            <a:r>
              <a:rPr lang="es-CL" dirty="0"/>
              <a:t>Por ejemplo, el sustantivo "mesa" es femenino y de ningún modo puede ser masculino.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 descr="C:\Users\Jaime\AppData\Local\Microsoft\Windows\Temporary Internet Files\Content.IE5\NIBZT0SL\MP9004244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96752"/>
            <a:ext cx="3245112" cy="4424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0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L" b="1" dirty="0"/>
              <a:t>SUSTANTIVOS DE GÉNERO COMÚN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dirty="0"/>
              <a:t>Son aquellos que con la misma forma designan tanto a un hombre como a una mujer y que distinguen el sexo, por tanto, mediante el artículo: </a:t>
            </a:r>
          </a:p>
          <a:p>
            <a:r>
              <a:rPr lang="es-CL" dirty="0"/>
              <a:t>el mártir -&gt; la mártir </a:t>
            </a:r>
          </a:p>
          <a:p>
            <a:r>
              <a:rPr lang="es-CL" dirty="0"/>
              <a:t>el homicida -&gt; la homicida </a:t>
            </a:r>
          </a:p>
          <a:p>
            <a:r>
              <a:rPr lang="es-CL" dirty="0"/>
              <a:t>el intendente -&gt; la intendente </a:t>
            </a:r>
          </a:p>
          <a:p>
            <a:endParaRPr lang="es-CL" dirty="0"/>
          </a:p>
        </p:txBody>
      </p:sp>
      <p:pic>
        <p:nvPicPr>
          <p:cNvPr id="3076" name="Picture 4" descr="C:\Users\Jaime\AppData\Local\Microsoft\Windows\Temporary Internet Files\Content.IE5\E27035CU\MC90043038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115" y="1052736"/>
            <a:ext cx="266124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00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L" b="1" dirty="0"/>
              <a:t>SUSTANTIVOS DE GÉNERO EPICENO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519492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Se diferencian de los anteriores en cuanto denotan nombres de animales y llevan igual artículo para el macho que para la hembra. En este caso, como el artículo no hace distinción, es necesario agregar los sustantivos "macho" o "hembra" para diferenciar de qué sexo se trata: </a:t>
            </a:r>
          </a:p>
          <a:p>
            <a:pPr algn="just"/>
            <a:r>
              <a:rPr lang="es-CL" dirty="0"/>
              <a:t>el águila macho y el águila hembra </a:t>
            </a:r>
          </a:p>
          <a:p>
            <a:pPr algn="just"/>
            <a:r>
              <a:rPr lang="es-CL" dirty="0"/>
              <a:t>la perdiz macho y la perdiz hembra </a:t>
            </a:r>
          </a:p>
          <a:p>
            <a:pPr algn="just"/>
            <a:endParaRPr lang="es-CL" dirty="0"/>
          </a:p>
        </p:txBody>
      </p:sp>
      <p:pic>
        <p:nvPicPr>
          <p:cNvPr id="4098" name="Picture 2" descr="C:\Users\Jaime\AppData\Local\Microsoft\Windows\Temporary Internet Files\Content.IE5\T30UOT1A\MP9002628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28800"/>
            <a:ext cx="276255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40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L" b="1" dirty="0"/>
              <a:t>SUSTANTIVOS DE GÉNERO AMBIGUO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5554960" cy="5073427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Son aquellos que suelen usarse indistintamente con el artículo masculino o femenino: </a:t>
            </a:r>
          </a:p>
          <a:p>
            <a:r>
              <a:rPr lang="es-CL" dirty="0"/>
              <a:t>el azúcar, la azúcar </a:t>
            </a:r>
          </a:p>
          <a:p>
            <a:r>
              <a:rPr lang="es-CL" dirty="0"/>
              <a:t>el margen, la margen </a:t>
            </a:r>
          </a:p>
          <a:p>
            <a:pPr algn="just"/>
            <a:r>
              <a:rPr lang="es-CL" dirty="0"/>
              <a:t>Debemos destacar, además, los sustantivos </a:t>
            </a:r>
            <a:r>
              <a:rPr lang="es-CL" b="1" dirty="0" err="1">
                <a:solidFill>
                  <a:srgbClr val="FF0000"/>
                </a:solidFill>
              </a:rPr>
              <a:t>bigéneres</a:t>
            </a:r>
            <a:r>
              <a:rPr lang="es-CL" b="1" dirty="0">
                <a:solidFill>
                  <a:srgbClr val="FF0000"/>
                </a:solidFill>
              </a:rPr>
              <a:t>, </a:t>
            </a:r>
            <a:r>
              <a:rPr lang="es-CL" dirty="0"/>
              <a:t>que </a:t>
            </a:r>
            <a:r>
              <a:rPr lang="es-CL" dirty="0" smtClean="0"/>
              <a:t>masculino </a:t>
            </a:r>
            <a:r>
              <a:rPr lang="es-CL" dirty="0"/>
              <a:t>y a veces el femenino pero se diferencian de los anteriores en que la forma masculina y la femenina encierran significaciones distintas; por lo tanto, debemos decir que no se trata, en realidad, del mismo sustantivo: </a:t>
            </a:r>
          </a:p>
          <a:p>
            <a:r>
              <a:rPr lang="es-CL" dirty="0"/>
              <a:t>el capital = el dinero </a:t>
            </a:r>
          </a:p>
          <a:p>
            <a:endParaRPr lang="es-CL" dirty="0"/>
          </a:p>
        </p:txBody>
      </p:sp>
      <p:pic>
        <p:nvPicPr>
          <p:cNvPr id="5122" name="Picture 2" descr="C:\Users\Jaime\AppData\Local\Microsoft\Windows\Temporary Internet Files\Content.IE5\E27035CU\MC9004403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63" y="242088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6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NÚMERO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Otra característica de los sustantivos es que pueden variar su número, es decir, pueden ser singulares o plurales: </a:t>
            </a:r>
          </a:p>
          <a:p>
            <a:r>
              <a:rPr lang="es-CL" dirty="0"/>
              <a:t>la mesa (singular) -&gt; las mesas (plural) </a:t>
            </a:r>
          </a:p>
          <a:p>
            <a:endParaRPr lang="es-CL" dirty="0"/>
          </a:p>
        </p:txBody>
      </p:sp>
      <p:pic>
        <p:nvPicPr>
          <p:cNvPr id="11266" name="Picture 2" descr="C:\Users\Jaime\AppData\Local\Microsoft\Windows\Temporary Internet Files\Content.IE5\QGQBL1HA\MC9004119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661" y="3501008"/>
            <a:ext cx="2957976" cy="279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74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4762872" cy="5793507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La principal marca de plural en español es la S, como se ve en el ejemplo anterior. Hay palabras, no obstante, que utilizan la terminación -ES: </a:t>
            </a:r>
          </a:p>
          <a:p>
            <a:r>
              <a:rPr lang="es-CL" dirty="0"/>
              <a:t>-las agudas que terminan en vocal (bisturíes, bambúes, aes). Esto no sucede si esa última vocal es E (cafés, pies) para evitar que queden dos E juntas. </a:t>
            </a:r>
          </a:p>
          <a:p>
            <a:endParaRPr lang="es-CL" dirty="0"/>
          </a:p>
        </p:txBody>
      </p:sp>
      <p:pic>
        <p:nvPicPr>
          <p:cNvPr id="10242" name="Picture 2" descr="C:\Users\Jaime\AppData\Local\Microsoft\Windows\Temporary Internet Files\Content.IE5\E27035CU\MC90041601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55374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89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260649"/>
            <a:ext cx="8390333" cy="3964278"/>
          </a:xfrm>
        </p:spPr>
        <p:txBody>
          <a:bodyPr>
            <a:normAutofit lnSpcReduction="10000"/>
          </a:bodyPr>
          <a:lstStyle/>
          <a:p>
            <a:r>
              <a:rPr lang="es-CL" dirty="0"/>
              <a:t>las terminadas en consonante (relojes, paredes). Esto produce algunos cambios fonéticos, por ejemplo, las palabras terminadas en Z cambian a C en el plural por el contacto con la E (capaz -&gt; capaces); las terminadas en C adoptan la Q para el plural (clac -&gt; claques); la Y final, de sonido vocálico, pasa a tener sonido consonántico (rey -&gt; reyes). </a:t>
            </a:r>
          </a:p>
          <a:p>
            <a:endParaRPr lang="es-CL" dirty="0"/>
          </a:p>
        </p:txBody>
      </p:sp>
      <p:pic>
        <p:nvPicPr>
          <p:cNvPr id="9221" name="Picture 5" descr="C:\Users\Jaime\AppData\Local\Microsoft\Windows\Temporary Internet Files\Content.IE5\AC3WY9G5\MP9004308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3960440" cy="263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022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572</Words>
  <Application>Microsoft Office PowerPoint</Application>
  <PresentationFormat>Presentación en pantalla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 SUSTANTIVOS  </vt:lpstr>
      <vt:lpstr>DEFINICIÓN Y CARACTERÍSTICAS </vt:lpstr>
      <vt:lpstr>EL GÉNERO </vt:lpstr>
      <vt:lpstr>SUSTANTIVOS DE GÉNERO COMÚN  </vt:lpstr>
      <vt:lpstr>SUSTANTIVOS DE GÉNERO EPICENO  </vt:lpstr>
      <vt:lpstr>SUSTANTIVOS DE GÉNERO AMBIGUO  </vt:lpstr>
      <vt:lpstr>EL NÚMERO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SUSTANTIVOS</dc:title>
  <dc:creator>Jaime</dc:creator>
  <cp:lastModifiedBy>Jaime</cp:lastModifiedBy>
  <cp:revision>2</cp:revision>
  <dcterms:created xsi:type="dcterms:W3CDTF">2014-10-20T19:31:52Z</dcterms:created>
  <dcterms:modified xsi:type="dcterms:W3CDTF">2014-10-20T19:51:08Z</dcterms:modified>
</cp:coreProperties>
</file>